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8" r:id="rId2"/>
    <p:sldId id="256" r:id="rId3"/>
    <p:sldId id="290" r:id="rId4"/>
    <p:sldId id="294" r:id="rId5"/>
    <p:sldId id="274" r:id="rId6"/>
    <p:sldId id="257" r:id="rId7"/>
    <p:sldId id="280" r:id="rId8"/>
    <p:sldId id="259" r:id="rId9"/>
    <p:sldId id="263" r:id="rId10"/>
    <p:sldId id="282" r:id="rId11"/>
    <p:sldId id="264" r:id="rId12"/>
    <p:sldId id="283" r:id="rId13"/>
    <p:sldId id="284" r:id="rId14"/>
    <p:sldId id="285" r:id="rId15"/>
    <p:sldId id="286" r:id="rId16"/>
    <p:sldId id="268" r:id="rId17"/>
    <p:sldId id="270" r:id="rId18"/>
    <p:sldId id="291" r:id="rId19"/>
    <p:sldId id="29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46D016-BE86-421B-BA63-229656E83823}">
          <p14:sldIdLst/>
        </p14:section>
        <p14:section name="Introductory" id="{F6D2F7F2-FDB9-4CB8-BC56-BFF4DF87F81E}">
          <p14:sldIdLst>
            <p14:sldId id="288"/>
          </p14:sldIdLst>
        </p14:section>
        <p14:section name="Home" id="{B676423B-E24F-45E9-8EE0-5A913B908F8F}">
          <p14:sldIdLst>
            <p14:sldId id="256"/>
          </p14:sldIdLst>
        </p14:section>
        <p14:section name="Team" id="{45076915-FEAA-4138-944D-F97F971383C9}">
          <p14:sldIdLst>
            <p14:sldId id="290"/>
          </p14:sldIdLst>
        </p14:section>
        <p14:section name="Problem Statement" id="{E50B6ADC-CD66-4AB6-BF37-DC1EB6B957F1}">
          <p14:sldIdLst>
            <p14:sldId id="294"/>
          </p14:sldIdLst>
        </p14:section>
        <p14:section name="Data Capturing" id="{20E28CA4-24AE-46D5-B05F-60388A266AB3}">
          <p14:sldIdLst>
            <p14:sldId id="274"/>
          </p14:sldIdLst>
        </p14:section>
        <p14:section name="Data Cleaning" id="{4EE2BCA3-F3E2-448A-9DE8-799B109F64DA}">
          <p14:sldIdLst>
            <p14:sldId id="257"/>
          </p14:sldIdLst>
        </p14:section>
        <p14:section name="Feature Extraction" id="{11569D0F-B036-4A10-94CC-7020D5F15590}">
          <p14:sldIdLst>
            <p14:sldId id="280"/>
            <p14:sldId id="259"/>
          </p14:sldIdLst>
        </p14:section>
        <p14:section name="Algorithm Selection" id="{2C9900E6-2564-4BFE-8B8D-DD37983EB98E}">
          <p14:sldIdLst>
            <p14:sldId id="263"/>
            <p14:sldId id="282"/>
            <p14:sldId id="264"/>
            <p14:sldId id="283"/>
            <p14:sldId id="284"/>
            <p14:sldId id="285"/>
            <p14:sldId id="286"/>
          </p14:sldIdLst>
        </p14:section>
        <p14:section name="Evaluation" id="{692DB9A8-174A-4DC5-9373-A051947298B8}">
          <p14:sldIdLst>
            <p14:sldId id="268"/>
            <p14:sldId id="270"/>
            <p14:sldId id="291"/>
          </p14:sldIdLst>
        </p14:section>
        <p14:section name="NLP Viz" id="{AC919149-DE92-4726-A0C6-77733D93B5B1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FC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D8168-3CBB-45BB-84F4-BDB231E0131B}" v="1" dt="2020-04-28T03:29:34.5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5238" autoAdjust="0"/>
  </p:normalViewPr>
  <p:slideViewPr>
    <p:cSldViewPr snapToGrid="0">
      <p:cViewPr varScale="1">
        <p:scale>
          <a:sx n="122" d="100"/>
          <a:sy n="122" d="100"/>
        </p:scale>
        <p:origin x="78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A2FE8-8F3F-431B-8FA8-56A026410B8F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AF981-DE08-4AE9-813A-0D2B17E78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06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AF981-DE08-4AE9-813A-0D2B17E784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8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AF981-DE08-4AE9-813A-0D2B17E784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5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AF981-DE08-4AE9-813A-0D2B17E784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16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AF981-DE08-4AE9-813A-0D2B17E784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77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AF981-DE08-4AE9-813A-0D2B17E784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8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AF981-DE08-4AE9-813A-0D2B17E784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51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AF981-DE08-4AE9-813A-0D2B17E784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29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F6E82-E758-488C-95AD-E51CC4DC3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E9A9B-6997-423C-B489-B17AF6068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B9BD1-1C33-4A2D-A594-9B2A9796F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D23-1787-482D-86D5-CC780A2CFE2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487A1-4B6A-47E6-A7EE-EE29EDA3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F131B-1F45-4ACF-888D-13A753E1D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039C-3684-44C5-BE6B-B09A0192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09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B8B9E-EB4D-434C-923A-72A0A777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1EBBB8-645B-4432-B5FE-35820BF0F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C10F9-E754-4B4A-9D31-AC4C5455D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D23-1787-482D-86D5-CC780A2CFE2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7C59F-384E-4E10-883B-35BA1642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010E0-D1E4-4E1A-9498-57130EC3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039C-3684-44C5-BE6B-B09A0192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88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7CC847-1FB1-47CC-95B0-BE1936FBAB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38C6C-DC74-4F6F-ADC5-A1F4AFDDE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6863A-137B-4A62-88E0-7B69A707E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D23-1787-482D-86D5-CC780A2CFE2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9DF4E-B05A-46C1-83DD-B52FABA94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2F341-9976-43BF-980C-287657001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039C-3684-44C5-BE6B-B09A0192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36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EF1D-E9F2-42A0-A4B7-14F476FE3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55423-4602-44BA-94AD-721BD1770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3617D-ECE9-4B00-9091-22B5357C1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D23-1787-482D-86D5-CC780A2CFE2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90AE4-9DA7-44DD-8185-DFCEAC26A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76E59-B66D-4D0E-9A94-B738C3921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039C-3684-44C5-BE6B-B09A0192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67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9930F-D5C9-4EF7-8221-4B134B14A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C6F2C-11D6-4641-BFE9-E8359392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B2457-E2F5-4046-9E4F-5CC17279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D23-1787-482D-86D5-CC780A2CFE2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A7B36-C66A-458B-A530-9E2F66C2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29A3D-E274-4214-946D-BDE29DB62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039C-3684-44C5-BE6B-B09A0192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72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0674C-8DE2-4A8F-BE4C-041388EDC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4DA4C-39A3-47EC-B617-17E5E9EB5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15408-1AAB-4351-83E6-A821477DA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0781F-FF51-4668-843A-EDBA62282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D23-1787-482D-86D5-CC780A2CFE2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341AF-8A93-4640-92CA-B83266E7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8178B-FE23-4248-9945-DA059732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039C-3684-44C5-BE6B-B09A0192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86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DE2A-C88C-42B7-9EE3-0633369CD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B34AD-50FD-45E5-87FE-8600A5DDF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FA0EB-41DB-4BE8-BFD2-C02A65E2C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CE176C-2753-472E-932E-1F7B480A0B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74F039-6C1E-426E-8823-1450827685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64AED-7C9F-4183-B725-885D2D5EA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D23-1787-482D-86D5-CC780A2CFE2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50B723-6350-434A-8956-01634DC97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46F813-FD5C-423F-9477-E6DE252A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039C-3684-44C5-BE6B-B09A0192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27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939C-7854-4110-B355-53AA9F6C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7F3B2D-76BE-427B-B46C-3E231FF49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D23-1787-482D-86D5-CC780A2CFE2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5362E-DC5D-4545-8AF4-C6A983C35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CDA67-17EF-46DD-A622-9BC1E5CD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039C-3684-44C5-BE6B-B09A0192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1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791EBE-E75A-4827-871E-CDCA096CB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D23-1787-482D-86D5-CC780A2CFE2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E2C57-D55E-4BBC-9406-F413ECEF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871E4-8FFC-4DDF-BDAF-02417235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039C-3684-44C5-BE6B-B09A0192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45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9812-DDCF-4970-A3E3-1CAA8B9EB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E9991-BAE5-4D34-816F-6C6FCDAE4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1F2C4-BCF0-4EA3-AFBA-AC4DAC616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13F7-A29B-4B84-B9F4-FEA7AE89F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D23-1787-482D-86D5-CC780A2CFE2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8DEF4-E2AD-48D5-B1CC-65DB76ECC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DF8C9-45EF-45AA-9C58-19F4603E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039C-3684-44C5-BE6B-B09A0192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33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B0881-02A4-4E30-B4E0-40541B885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225962-89EE-440F-AA5B-12B2EAE4E0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0F4C92-D57D-4664-99D9-C62CE18AB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3B07B-8386-4072-84E6-93B19A850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9D23-1787-482D-86D5-CC780A2CFE2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A3FD3-650D-42C3-92E2-8F8E0EA0D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81294-6D90-41F7-92DF-2886FB77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039C-3684-44C5-BE6B-B09A0192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5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45B3CB-9152-4BB7-BAD5-71AEF196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D1658-A062-485E-8958-0FACFF699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520D0-2929-45D1-8216-38485C30D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D9D23-1787-482D-86D5-CC780A2CFE2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AEA91-02B8-4677-9D95-72926D03B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857E7-4E6B-4C6E-A7D9-8A0B189C8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7039C-3684-44C5-BE6B-B09A0192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5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slide" Target="slide11.xml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slide" Target="slide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slide" Target="slide15.xml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slide" Target="slide17.xml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views/FinalHorsemenTableauTinkering/AnxietyWords?:display_count=y&amp;publish=yes&amp;:origin=viz_share_lin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slide" Target="slide7.xml"/><Relationship Id="rId18" Type="http://schemas.openxmlformats.org/officeDocument/2006/relationships/image" Target="../media/image9.png"/><Relationship Id="rId3" Type="http://schemas.openxmlformats.org/officeDocument/2006/relationships/image" Target="../media/image2.png"/><Relationship Id="rId21" Type="http://schemas.openxmlformats.org/officeDocument/2006/relationships/slide" Target="slide16.xml"/><Relationship Id="rId12" Type="http://schemas.openxmlformats.org/officeDocument/2006/relationships/image" Target="../media/image7.png"/><Relationship Id="rId17" Type="http://schemas.openxmlformats.org/officeDocument/2006/relationships/image" Target="../media/image8.png"/><Relationship Id="rId25" Type="http://schemas.openxmlformats.org/officeDocument/2006/relationships/slide" Target="slide4.xml"/><Relationship Id="rId2" Type="http://schemas.openxmlformats.org/officeDocument/2006/relationships/notesSlide" Target="../notesSlides/notesSlide2.xml"/><Relationship Id="rId16" Type="http://schemas.openxmlformats.org/officeDocument/2006/relationships/slide" Target="slide3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24" Type="http://schemas.openxmlformats.org/officeDocument/2006/relationships/image" Target="../media/image12.png"/><Relationship Id="rId5" Type="http://schemas.openxmlformats.org/officeDocument/2006/relationships/slide" Target="slide5.xml"/><Relationship Id="rId15" Type="http://schemas.openxmlformats.org/officeDocument/2006/relationships/image" Target="../media/image8.png"/><Relationship Id="rId23" Type="http://schemas.openxmlformats.org/officeDocument/2006/relationships/slide" Target="slide19.xml"/><Relationship Id="rId10" Type="http://schemas.openxmlformats.org/officeDocument/2006/relationships/image" Target="../media/image4.png"/><Relationship Id="rId19" Type="http://schemas.openxmlformats.org/officeDocument/2006/relationships/slide" Target="slide9.xml"/><Relationship Id="rId4" Type="http://schemas.openxmlformats.org/officeDocument/2006/relationships/image" Target="../media/image3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slide" Target="slide1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 up of a logo&#10;&#10;Description automatically generated">
            <a:extLst>
              <a:ext uri="{FF2B5EF4-FFF2-40B4-BE49-F238E27FC236}">
                <a16:creationId xmlns:a16="http://schemas.microsoft.com/office/drawing/2014/main" id="{9278A5CE-4510-4A66-BF55-910DEE8C2B3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513"/>
            <a:ext cx="12192000" cy="7047513"/>
          </a:xfr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B3B1D6D-9B20-4F87-A4BE-E658BBC43D4B}"/>
              </a:ext>
            </a:extLst>
          </p:cNvPr>
          <p:cNvSpPr txBox="1"/>
          <p:nvPr/>
        </p:nvSpPr>
        <p:spPr>
          <a:xfrm>
            <a:off x="8477732" y="614319"/>
            <a:ext cx="317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haroni" panose="020B0604020202020204" pitchFamily="2" charset="-79"/>
                <a:cs typeface="Aharoni" panose="020B0604020202020204" pitchFamily="2" charset="-79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856EA-A621-406C-A1F2-9A8919209E2E}"/>
              </a:ext>
            </a:extLst>
          </p:cNvPr>
          <p:cNvSpPr txBox="1"/>
          <p:nvPr/>
        </p:nvSpPr>
        <p:spPr>
          <a:xfrm>
            <a:off x="3745831" y="327258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752C882D-2B0A-47EB-A10C-E1CCCF88BD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38542"/>
            <a:ext cx="105156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Coronanxiety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: NLP and Machine Learning exploration of mental health subreddits March 2020</a:t>
            </a:r>
          </a:p>
        </p:txBody>
      </p:sp>
    </p:spTree>
    <p:extLst>
      <p:ext uri="{BB962C8B-B14F-4D97-AF65-F5344CB8AC3E}">
        <p14:creationId xmlns:p14="http://schemas.microsoft.com/office/powerpoint/2010/main" val="104488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2B26014-35E3-428E-8A72-6880EC6D582C}"/>
              </a:ext>
            </a:extLst>
          </p:cNvPr>
          <p:cNvGrpSpPr/>
          <p:nvPr/>
        </p:nvGrpSpPr>
        <p:grpSpPr>
          <a:xfrm>
            <a:off x="640459" y="1104571"/>
            <a:ext cx="5052768" cy="4648858"/>
            <a:chOff x="6590590" y="497908"/>
            <a:chExt cx="2574532" cy="23687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477B00-7107-473A-B638-C90F0FFDB540}"/>
                </a:ext>
              </a:extLst>
            </p:cNvPr>
            <p:cNvGrpSpPr/>
            <p:nvPr/>
          </p:nvGrpSpPr>
          <p:grpSpPr>
            <a:xfrm>
              <a:off x="6590590" y="497908"/>
              <a:ext cx="2574532" cy="2368728"/>
              <a:chOff x="6641611" y="327456"/>
              <a:chExt cx="2574532" cy="236872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607D3E4-9D83-47C7-8DF4-C1E6A153EF1B}"/>
                  </a:ext>
                </a:extLst>
              </p:cNvPr>
              <p:cNvSpPr/>
              <p:nvPr/>
            </p:nvSpPr>
            <p:spPr>
              <a:xfrm>
                <a:off x="6744513" y="327456"/>
                <a:ext cx="2368728" cy="2368728"/>
              </a:xfrm>
              <a:prstGeom prst="ellipse">
                <a:avLst/>
              </a:prstGeom>
              <a:solidFill>
                <a:srgbClr val="4472C4">
                  <a:alpha val="60000"/>
                </a:srgb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9A303F-CC49-4C54-A358-FA6CC7234E58}"/>
                  </a:ext>
                </a:extLst>
              </p:cNvPr>
              <p:cNvSpPr txBox="1"/>
              <p:nvPr/>
            </p:nvSpPr>
            <p:spPr>
              <a:xfrm>
                <a:off x="6641611" y="586763"/>
                <a:ext cx="2574532" cy="235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Aharoni" panose="020B0604020202020204" pitchFamily="2" charset="-79"/>
                    <a:cs typeface="Aharoni" panose="020B0604020202020204" pitchFamily="2" charset="-79"/>
                  </a:rPr>
                  <a:t>Topic Modeling</a:t>
                </a:r>
              </a:p>
            </p:txBody>
          </p:sp>
        </p:grpSp>
        <p:pic>
          <p:nvPicPr>
            <p:cNvPr id="16" name="Picture 15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3A604FF9-9B34-45D2-A3E5-32D83600D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230" y="1107112"/>
              <a:ext cx="1355252" cy="115032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B9CEB8C-31AC-4284-955F-B582FCA7849D}"/>
              </a:ext>
            </a:extLst>
          </p:cNvPr>
          <p:cNvCxnSpPr>
            <a:cxnSpLocks/>
          </p:cNvCxnSpPr>
          <p:nvPr/>
        </p:nvCxnSpPr>
        <p:spPr>
          <a:xfrm flipV="1">
            <a:off x="5337954" y="2224585"/>
            <a:ext cx="454240" cy="296691"/>
          </a:xfrm>
          <a:prstGeom prst="line">
            <a:avLst/>
          </a:prstGeom>
          <a:ln w="53975" cap="rnd">
            <a:solidFill>
              <a:schemeClr val="bg1"/>
            </a:solidFill>
            <a:bevel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324DCC-798A-433E-804E-622563135721}"/>
              </a:ext>
            </a:extLst>
          </p:cNvPr>
          <p:cNvCxnSpPr>
            <a:cxnSpLocks/>
          </p:cNvCxnSpPr>
          <p:nvPr/>
        </p:nvCxnSpPr>
        <p:spPr>
          <a:xfrm>
            <a:off x="5303995" y="4423989"/>
            <a:ext cx="460597" cy="205060"/>
          </a:xfrm>
          <a:prstGeom prst="line">
            <a:avLst/>
          </a:prstGeom>
          <a:ln w="53975" cap="rnd">
            <a:solidFill>
              <a:schemeClr val="bg1"/>
            </a:solidFill>
            <a:bevel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DBB1B6-DA5B-4012-A0EB-BA8306579FAD}"/>
              </a:ext>
            </a:extLst>
          </p:cNvPr>
          <p:cNvSpPr txBox="1"/>
          <p:nvPr/>
        </p:nvSpPr>
        <p:spPr>
          <a:xfrm>
            <a:off x="8533446" y="1474987"/>
            <a:ext cx="3180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hnschrift Light" panose="020B0502040204020203" pitchFamily="34" charset="0"/>
              </a:rPr>
              <a:t>LDA imagines a fixed set of topics. Each topic represents a set of words. And the goal of LDA is to map all the documents to the topics in a way, such that the words in each document are mostly captured by those imaginary topics.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1310B6-9022-4646-BF7A-92AEAC9CD2BB}"/>
              </a:ext>
            </a:extLst>
          </p:cNvPr>
          <p:cNvSpPr txBox="1"/>
          <p:nvPr/>
        </p:nvSpPr>
        <p:spPr>
          <a:xfrm>
            <a:off x="8496688" y="3914028"/>
            <a:ext cx="31802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hnschrift Light" panose="020B0502040204020203" pitchFamily="34" charset="0"/>
              </a:rPr>
              <a:t>This framework learns maximally informative topics through an information-theoretic framework. It naturally generalizes to hierarchical and semi-supervised extensions with no additional modeling assumptions. Word-level domain knowledge can be flexibly incorporated within </a:t>
            </a:r>
            <a:r>
              <a:rPr lang="en-US" sz="1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CorEx</a:t>
            </a:r>
            <a:r>
              <a:rPr lang="en-US" sz="1200" dirty="0">
                <a:solidFill>
                  <a:schemeClr val="bg1"/>
                </a:solidFill>
                <a:latin typeface="Bahnschrift Light" panose="020B0502040204020203" pitchFamily="34" charset="0"/>
              </a:rPr>
              <a:t> through anchor words with minimal human intervention.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4" name="Slide Zoom 53">
                <a:extLst>
                  <a:ext uri="{FF2B5EF4-FFF2-40B4-BE49-F238E27FC236}">
                    <a16:creationId xmlns:a16="http://schemas.microsoft.com/office/drawing/2014/main" id="{A69F8DD4-E401-401D-AB5E-C3B9A17868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6000501"/>
                  </p:ext>
                </p:extLst>
              </p:nvPr>
            </p:nvGraphicFramePr>
            <p:xfrm>
              <a:off x="5854685" y="890786"/>
              <a:ext cx="2517298" cy="2570985"/>
            </p:xfrm>
            <a:graphic>
              <a:graphicData uri="http://schemas.microsoft.com/office/powerpoint/2016/slidezoom">
                <pslz:sldZm>
                  <pslz:sldZmObj sldId="264" cId="1738319845">
                    <pslz:zmPr id="{C1BCBAEF-DADB-4228-A41B-F7F029098CC5}" imageType="cover" transitionDur="1000" showBg="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7298" cy="257098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4" name="Slide Zoom 5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69F8DD4-E401-401D-AB5E-C3B9A17868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4685" y="890786"/>
                <a:ext cx="2517298" cy="2570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Slide Zoom 55">
                <a:extLst>
                  <a:ext uri="{FF2B5EF4-FFF2-40B4-BE49-F238E27FC236}">
                    <a16:creationId xmlns:a16="http://schemas.microsoft.com/office/drawing/2014/main" id="{19CAECF8-0757-4DA0-9536-CC6CB915B1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2101694"/>
                  </p:ext>
                </p:extLst>
              </p:nvPr>
            </p:nvGraphicFramePr>
            <p:xfrm>
              <a:off x="5937204" y="3645207"/>
              <a:ext cx="2286164" cy="2291967"/>
            </p:xfrm>
            <a:graphic>
              <a:graphicData uri="http://schemas.microsoft.com/office/powerpoint/2016/slidezoom">
                <pslz:sldZm>
                  <pslz:sldZmObj sldId="283" cId="3819565277">
                    <pslz:zmPr id="{2176F86A-91C4-44D2-80CE-C2CD848220CC}" imageType="cover" transitionDur="1000" showBg="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164" cy="229196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Slide Zoom 5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9CAECF8-0757-4DA0-9536-CC6CB915B1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7204" y="3645207"/>
                <a:ext cx="2286164" cy="22919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132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0D13C065-AC7F-4B72-8D73-327E67E7183A}"/>
              </a:ext>
            </a:extLst>
          </p:cNvPr>
          <p:cNvSpPr txBox="1">
            <a:spLocks/>
          </p:cNvSpPr>
          <p:nvPr/>
        </p:nvSpPr>
        <p:spPr>
          <a:xfrm>
            <a:off x="2250551" y="147374"/>
            <a:ext cx="7690897" cy="1770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heavy" dirty="0">
                <a:solidFill>
                  <a:schemeClr val="bg1"/>
                </a:solidFill>
                <a:latin typeface="Bahnschrift Light" panose="020B0502040204020203" pitchFamily="34" charset="0"/>
              </a:rPr>
              <a:t>Topic Modeling-LDA</a:t>
            </a:r>
            <a:endParaRPr lang="en-US" b="1" u="heavy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algn="ctr"/>
            <a:endParaRPr lang="en-US" sz="2400" b="1" u="heavy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9" name="LDAVIS_rec">
            <a:hlinkClick r:id="" action="ppaction://media"/>
            <a:extLst>
              <a:ext uri="{FF2B5EF4-FFF2-40B4-BE49-F238E27FC236}">
                <a16:creationId xmlns:a16="http://schemas.microsoft.com/office/drawing/2014/main" id="{F53DF53C-0495-4955-9CF7-B73DAB126B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249" t="15143" r="17452" b="12927"/>
          <a:stretch/>
        </p:blipFill>
        <p:spPr>
          <a:xfrm>
            <a:off x="2593145" y="1139483"/>
            <a:ext cx="7005711" cy="45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1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0D13C065-AC7F-4B72-8D73-327E67E7183A}"/>
              </a:ext>
            </a:extLst>
          </p:cNvPr>
          <p:cNvSpPr txBox="1">
            <a:spLocks/>
          </p:cNvSpPr>
          <p:nvPr/>
        </p:nvSpPr>
        <p:spPr>
          <a:xfrm>
            <a:off x="2327924" y="0"/>
            <a:ext cx="7690897" cy="1770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heavy" dirty="0">
                <a:solidFill>
                  <a:schemeClr val="bg1"/>
                </a:solidFill>
                <a:latin typeface="Bahnschrift Light" panose="020B0502040204020203" pitchFamily="34" charset="0"/>
              </a:rPr>
              <a:t>Topic Modeling-</a:t>
            </a:r>
            <a:r>
              <a:rPr lang="en-US" u="heavy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CorEx</a:t>
            </a:r>
            <a:endParaRPr lang="en-US" sz="2400" b="1" u="heavy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3B0A69-E74F-4B51-BD97-A2B4C3DE5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48" b="34937"/>
          <a:stretch/>
        </p:blipFill>
        <p:spPr>
          <a:xfrm>
            <a:off x="1539142" y="1329712"/>
            <a:ext cx="1720756" cy="538761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F3B090-4104-4589-8B4E-67A77809A8C4}"/>
              </a:ext>
            </a:extLst>
          </p:cNvPr>
          <p:cNvSpPr/>
          <p:nvPr/>
        </p:nvSpPr>
        <p:spPr>
          <a:xfrm>
            <a:off x="146441" y="2602523"/>
            <a:ext cx="1266092" cy="492370"/>
          </a:xfrm>
          <a:prstGeom prst="roundRect">
            <a:avLst/>
          </a:prstGeom>
          <a:solidFill>
            <a:srgbClr val="0F6FC6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Anxiety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21445A-020B-4487-A440-1E57112DA3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67" b="34670"/>
          <a:stretch/>
        </p:blipFill>
        <p:spPr>
          <a:xfrm>
            <a:off x="5357991" y="1329711"/>
            <a:ext cx="1752307" cy="5387611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7EA539-435B-4D4F-91AB-B984FF3B316A}"/>
              </a:ext>
            </a:extLst>
          </p:cNvPr>
          <p:cNvSpPr/>
          <p:nvPr/>
        </p:nvSpPr>
        <p:spPr>
          <a:xfrm>
            <a:off x="3713746" y="2616591"/>
            <a:ext cx="1512402" cy="492370"/>
          </a:xfrm>
          <a:prstGeom prst="roundRect">
            <a:avLst/>
          </a:prstGeom>
          <a:solidFill>
            <a:srgbClr val="0F6FC6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Depression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4CF730-D6BF-4389-90D1-7C2E17DFED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44" b="39384"/>
          <a:stretch/>
        </p:blipFill>
        <p:spPr>
          <a:xfrm>
            <a:off x="9267412" y="1329710"/>
            <a:ext cx="1974324" cy="5387612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BB132C5-E8ED-494A-A9ED-1B73112CD726}"/>
              </a:ext>
            </a:extLst>
          </p:cNvPr>
          <p:cNvSpPr/>
          <p:nvPr/>
        </p:nvSpPr>
        <p:spPr>
          <a:xfrm>
            <a:off x="7600944" y="2616591"/>
            <a:ext cx="1512402" cy="492370"/>
          </a:xfrm>
          <a:prstGeom prst="roundRect">
            <a:avLst/>
          </a:prstGeom>
          <a:solidFill>
            <a:srgbClr val="0F6FC6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COVID</a:t>
            </a:r>
          </a:p>
        </p:txBody>
      </p:sp>
    </p:spTree>
    <p:extLst>
      <p:ext uri="{BB962C8B-B14F-4D97-AF65-F5344CB8AC3E}">
        <p14:creationId xmlns:p14="http://schemas.microsoft.com/office/powerpoint/2010/main" val="3819565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C69D6E9-3190-4552-98FB-2499DF7EF97B}"/>
              </a:ext>
            </a:extLst>
          </p:cNvPr>
          <p:cNvGrpSpPr/>
          <p:nvPr/>
        </p:nvGrpSpPr>
        <p:grpSpPr>
          <a:xfrm>
            <a:off x="0" y="819905"/>
            <a:ext cx="5188393" cy="4773641"/>
            <a:chOff x="6693492" y="3632781"/>
            <a:chExt cx="2574532" cy="236872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CB38E0A-A25E-47F8-8377-71DA9ED2DBEA}"/>
                </a:ext>
              </a:extLst>
            </p:cNvPr>
            <p:cNvGrpSpPr/>
            <p:nvPr/>
          </p:nvGrpSpPr>
          <p:grpSpPr>
            <a:xfrm>
              <a:off x="6693492" y="3632781"/>
              <a:ext cx="2574532" cy="2368728"/>
              <a:chOff x="6823194" y="3292813"/>
              <a:chExt cx="2574532" cy="2368728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4212F69-FF00-4BB5-A298-A971DC47C4A2}"/>
                  </a:ext>
                </a:extLst>
              </p:cNvPr>
              <p:cNvSpPr/>
              <p:nvPr/>
            </p:nvSpPr>
            <p:spPr>
              <a:xfrm>
                <a:off x="6926096" y="3292813"/>
                <a:ext cx="2368728" cy="2368728"/>
              </a:xfrm>
              <a:prstGeom prst="ellipse">
                <a:avLst/>
              </a:prstGeom>
              <a:solidFill>
                <a:srgbClr val="4472C4">
                  <a:alpha val="60000"/>
                </a:srgb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8A5DDC-D57A-472B-86DD-0E2B4637C9DC}"/>
                  </a:ext>
                </a:extLst>
              </p:cNvPr>
              <p:cNvSpPr txBox="1"/>
              <p:nvPr/>
            </p:nvSpPr>
            <p:spPr>
              <a:xfrm>
                <a:off x="6823194" y="3536372"/>
                <a:ext cx="2574532" cy="412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Aharoni" panose="020B0604020202020204" pitchFamily="2" charset="-79"/>
                    <a:cs typeface="Aharoni" panose="020B0604020202020204" pitchFamily="2" charset="-79"/>
                  </a:rPr>
                  <a:t>Dimensionality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Aharoni" panose="020B0604020202020204" pitchFamily="2" charset="-79"/>
                    <a:cs typeface="Aharoni" panose="020B0604020202020204" pitchFamily="2" charset="-79"/>
                  </a:rPr>
                  <a:t> Reduction</a:t>
                </a:r>
              </a:p>
            </p:txBody>
          </p:sp>
        </p:grpSp>
        <p:pic>
          <p:nvPicPr>
            <p:cNvPr id="18" name="Picture 17" descr="A picture containing building, window, table&#10;&#10;Description automatically generated">
              <a:extLst>
                <a:ext uri="{FF2B5EF4-FFF2-40B4-BE49-F238E27FC236}">
                  <a16:creationId xmlns:a16="http://schemas.microsoft.com/office/drawing/2014/main" id="{B2163F83-EF12-4E6A-9CBA-0AD6C1BC5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950" y="4389177"/>
              <a:ext cx="1351616" cy="115301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BBFD24-43D0-4B11-A94F-1903B6742E7B}"/>
              </a:ext>
            </a:extLst>
          </p:cNvPr>
          <p:cNvCxnSpPr>
            <a:cxnSpLocks/>
          </p:cNvCxnSpPr>
          <p:nvPr/>
        </p:nvCxnSpPr>
        <p:spPr>
          <a:xfrm flipV="1">
            <a:off x="4844376" y="2123936"/>
            <a:ext cx="392678" cy="232132"/>
          </a:xfrm>
          <a:prstGeom prst="line">
            <a:avLst/>
          </a:prstGeom>
          <a:ln w="53975" cap="rnd">
            <a:solidFill>
              <a:schemeClr val="bg1"/>
            </a:solidFill>
            <a:bevel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BCB0B1A-426D-483F-9BBC-AE856859AFF6}"/>
              </a:ext>
            </a:extLst>
          </p:cNvPr>
          <p:cNvCxnSpPr>
            <a:cxnSpLocks/>
          </p:cNvCxnSpPr>
          <p:nvPr/>
        </p:nvCxnSpPr>
        <p:spPr>
          <a:xfrm>
            <a:off x="4776457" y="4285710"/>
            <a:ext cx="460597" cy="205060"/>
          </a:xfrm>
          <a:prstGeom prst="line">
            <a:avLst/>
          </a:prstGeom>
          <a:ln w="53975" cap="rnd">
            <a:solidFill>
              <a:schemeClr val="bg1"/>
            </a:solidFill>
            <a:bevel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2504607-5440-4FC3-948B-4A8C28872F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" t="5221" r="4878" b="13775"/>
          <a:stretch/>
        </p:blipFill>
        <p:spPr>
          <a:xfrm>
            <a:off x="8027894" y="3670913"/>
            <a:ext cx="3008020" cy="1639713"/>
          </a:xfrm>
          <a:prstGeom prst="rect">
            <a:avLst/>
          </a:prstGeom>
        </p:spPr>
      </p:pic>
      <p:pic>
        <p:nvPicPr>
          <p:cNvPr id="39" name="Picture 38" descr="A close up of a map&#10;&#10;Description automatically generated">
            <a:extLst>
              <a:ext uri="{FF2B5EF4-FFF2-40B4-BE49-F238E27FC236}">
                <a16:creationId xmlns:a16="http://schemas.microsoft.com/office/drawing/2014/main" id="{1A308177-4D4F-473A-9BAE-9E1843F401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" t="4803" r="8922" b="12808"/>
          <a:stretch/>
        </p:blipFill>
        <p:spPr>
          <a:xfrm>
            <a:off x="8027894" y="1212624"/>
            <a:ext cx="3008020" cy="168219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35E0731C-3826-42AD-BD35-B48FA64C3A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5073746"/>
                  </p:ext>
                </p:extLst>
              </p:nvPr>
            </p:nvGraphicFramePr>
            <p:xfrm>
              <a:off x="5250359" y="819905"/>
              <a:ext cx="2519360" cy="2352198"/>
            </p:xfrm>
            <a:graphic>
              <a:graphicData uri="http://schemas.microsoft.com/office/powerpoint/2016/slidezoom">
                <pslz:sldZm>
                  <pslz:sldZmObj sldId="285" cId="3665882401">
                    <pslz:zmPr id="{22C514E2-2497-4921-9BE1-D46B95F7F6E7}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9360" cy="235219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5E0731C-3826-42AD-BD35-B48FA64C3A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359" y="819905"/>
                <a:ext cx="2519360" cy="2352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0A6C36FA-D9D8-45A8-80A7-2F16D04D16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7279077"/>
                  </p:ext>
                </p:extLst>
              </p:nvPr>
            </p:nvGraphicFramePr>
            <p:xfrm>
              <a:off x="5295157" y="3314473"/>
              <a:ext cx="2519360" cy="2352594"/>
            </p:xfrm>
            <a:graphic>
              <a:graphicData uri="http://schemas.microsoft.com/office/powerpoint/2016/slidezoom">
                <pslz:sldZm>
                  <pslz:sldZmObj sldId="286" cId="1151495363">
                    <pslz:zmPr id="{4757E871-DB73-4049-9DBB-361A7CDF1703}" imageType="cover" transitionDur="1000" showBg="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9360" cy="235259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0A6C36FA-D9D8-45A8-80A7-2F16D04D16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5157" y="3314473"/>
                <a:ext cx="2519360" cy="23525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0487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D63103C5-F80B-4933-9D66-9498FF51D323}"/>
              </a:ext>
            </a:extLst>
          </p:cNvPr>
          <p:cNvSpPr txBox="1">
            <a:spLocks/>
          </p:cNvSpPr>
          <p:nvPr/>
        </p:nvSpPr>
        <p:spPr>
          <a:xfrm>
            <a:off x="2250551" y="-119912"/>
            <a:ext cx="7690897" cy="1770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heavy" dirty="0">
                <a:solidFill>
                  <a:schemeClr val="bg1"/>
                </a:solidFill>
                <a:latin typeface="Bahnschrift Light" panose="020B0502040204020203" pitchFamily="34" charset="0"/>
              </a:rPr>
              <a:t>t-SNE</a:t>
            </a:r>
            <a:endParaRPr lang="en-US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5" name="Picture 4" descr="A close up of a tree&#10;&#10;Description automatically generated">
            <a:extLst>
              <a:ext uri="{FF2B5EF4-FFF2-40B4-BE49-F238E27FC236}">
                <a16:creationId xmlns:a16="http://schemas.microsoft.com/office/drawing/2014/main" id="{D85C3939-C57F-4E2C-BF1B-E99ED57E40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6" t="9129" r="20371" b="10666"/>
          <a:stretch/>
        </p:blipFill>
        <p:spPr>
          <a:xfrm>
            <a:off x="2571492" y="1146517"/>
            <a:ext cx="7049017" cy="546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82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D63103C5-F80B-4933-9D66-9498FF51D323}"/>
              </a:ext>
            </a:extLst>
          </p:cNvPr>
          <p:cNvSpPr txBox="1">
            <a:spLocks/>
          </p:cNvSpPr>
          <p:nvPr/>
        </p:nvSpPr>
        <p:spPr>
          <a:xfrm>
            <a:off x="2250551" y="-119912"/>
            <a:ext cx="7690897" cy="1770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heavy" dirty="0">
                <a:solidFill>
                  <a:schemeClr val="bg1"/>
                </a:solidFill>
                <a:latin typeface="Bahnschrift Light" panose="020B0502040204020203" pitchFamily="34" charset="0"/>
              </a:rPr>
              <a:t>UMAP</a:t>
            </a:r>
            <a:endParaRPr lang="en-US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" name="UMAP">
            <a:hlinkClick r:id="" action="ppaction://media"/>
            <a:extLst>
              <a:ext uri="{FF2B5EF4-FFF2-40B4-BE49-F238E27FC236}">
                <a16:creationId xmlns:a16="http://schemas.microsoft.com/office/drawing/2014/main" id="{B94A074C-4842-459D-820F-BF342D884E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262" t="2145" r="7222" b="777"/>
          <a:stretch/>
        </p:blipFill>
        <p:spPr>
          <a:xfrm>
            <a:off x="3009332" y="1098643"/>
            <a:ext cx="5834417" cy="537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9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775EE46-38BA-48BD-BDB8-12B94B94DC05}"/>
              </a:ext>
            </a:extLst>
          </p:cNvPr>
          <p:cNvGrpSpPr/>
          <p:nvPr/>
        </p:nvGrpSpPr>
        <p:grpSpPr>
          <a:xfrm>
            <a:off x="930762" y="794536"/>
            <a:ext cx="5118262" cy="5118262"/>
            <a:chOff x="7694990" y="3653739"/>
            <a:chExt cx="1863657" cy="186365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2A2182D-6C12-4DA6-BDB3-B436E77720B5}"/>
                </a:ext>
              </a:extLst>
            </p:cNvPr>
            <p:cNvSpPr/>
            <p:nvPr/>
          </p:nvSpPr>
          <p:spPr>
            <a:xfrm>
              <a:off x="7694990" y="3653739"/>
              <a:ext cx="1863657" cy="1863657"/>
            </a:xfrm>
            <a:prstGeom prst="ellipse">
              <a:avLst/>
            </a:prstGeom>
            <a:solidFill>
              <a:srgbClr val="4472C4">
                <a:alpha val="60000"/>
              </a:srgb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A0E0D9A-840D-4045-9D40-3CA3AC3C2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5351" y="4115404"/>
              <a:ext cx="1342936" cy="89848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324446-FA25-484F-AB58-532DE374E298}"/>
              </a:ext>
            </a:extLst>
          </p:cNvPr>
          <p:cNvCxnSpPr>
            <a:cxnSpLocks/>
          </p:cNvCxnSpPr>
          <p:nvPr/>
        </p:nvCxnSpPr>
        <p:spPr>
          <a:xfrm flipV="1">
            <a:off x="5827594" y="2053369"/>
            <a:ext cx="408706" cy="184558"/>
          </a:xfrm>
          <a:prstGeom prst="line">
            <a:avLst/>
          </a:prstGeom>
          <a:ln w="53975" cap="rnd">
            <a:solidFill>
              <a:schemeClr val="bg1"/>
            </a:solidFill>
            <a:bevel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10DEF3-B1E2-42FE-8A06-7FC3CA86DEB5}"/>
              </a:ext>
            </a:extLst>
          </p:cNvPr>
          <p:cNvCxnSpPr>
            <a:cxnSpLocks/>
          </p:cNvCxnSpPr>
          <p:nvPr/>
        </p:nvCxnSpPr>
        <p:spPr>
          <a:xfrm>
            <a:off x="5908724" y="4257472"/>
            <a:ext cx="374552" cy="164740"/>
          </a:xfrm>
          <a:prstGeom prst="line">
            <a:avLst/>
          </a:prstGeom>
          <a:ln w="53975" cap="rnd">
            <a:solidFill>
              <a:schemeClr val="bg1"/>
            </a:solidFill>
            <a:bevel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E7912C0-1C01-40BF-8FCC-E1888BA039C7}"/>
              </a:ext>
            </a:extLst>
          </p:cNvPr>
          <p:cNvSpPr txBox="1"/>
          <p:nvPr/>
        </p:nvSpPr>
        <p:spPr>
          <a:xfrm>
            <a:off x="930762" y="1231435"/>
            <a:ext cx="5188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Evaluation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B75FB027-69BF-496B-B584-60A953787D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3517650"/>
                  </p:ext>
                </p:extLst>
              </p:nvPr>
            </p:nvGraphicFramePr>
            <p:xfrm>
              <a:off x="6425925" y="675215"/>
              <a:ext cx="2575835" cy="2601985"/>
            </p:xfrm>
            <a:graphic>
              <a:graphicData uri="http://schemas.microsoft.com/office/powerpoint/2016/slidezoom">
                <pslz:sldZm>
                  <pslz:sldZmObj sldId="270" cId="593335494">
                    <pslz:zmPr id="{F9899C9B-64AA-49D8-A06B-6B14BEDCC819}" imageType="cover" transitionDur="1000" showBg="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75835" cy="260198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75FB027-69BF-496B-B584-60A953787D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5925" y="675215"/>
                <a:ext cx="2575835" cy="2601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13579E0B-79A1-476C-8DC6-CE752FFBD0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3677211"/>
                  </p:ext>
                </p:extLst>
              </p:nvPr>
            </p:nvGraphicFramePr>
            <p:xfrm>
              <a:off x="6425925" y="3331974"/>
              <a:ext cx="2670662" cy="2677440"/>
            </p:xfrm>
            <a:graphic>
              <a:graphicData uri="http://schemas.microsoft.com/office/powerpoint/2016/slidezoom">
                <pslz:sldZm>
                  <pslz:sldZmObj sldId="291" cId="4281422957">
                    <pslz:zmPr id="{33D1D263-8850-43DD-96E0-ABA33FE4608A}" imageType="cover" transitionDur="1000" showBg="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70662" cy="267744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3579E0B-79A1-476C-8DC6-CE752FFBD0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5925" y="3331974"/>
                <a:ext cx="2670662" cy="267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2887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0D13C065-AC7F-4B72-8D73-327E67E7183A}"/>
              </a:ext>
            </a:extLst>
          </p:cNvPr>
          <p:cNvSpPr txBox="1">
            <a:spLocks/>
          </p:cNvSpPr>
          <p:nvPr/>
        </p:nvSpPr>
        <p:spPr>
          <a:xfrm>
            <a:off x="2408349" y="234572"/>
            <a:ext cx="7450427" cy="1632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heavy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+mj-ea"/>
                <a:cs typeface="+mj-cs"/>
              </a:rPr>
              <a:t>Topic Modeling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heavy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+mj-ea"/>
                <a:cs typeface="+mj-cs"/>
              </a:rPr>
              <a:t>Comparison</a:t>
            </a:r>
            <a:endParaRPr kumimoji="0" lang="en-US" sz="4400" b="1" i="0" u="heavy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+mj-ea"/>
              <a:cs typeface="+mj-cs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EDB7A2F-264E-46AD-B8D0-D0FA6E057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20491"/>
              </p:ext>
            </p:extLst>
          </p:nvPr>
        </p:nvGraphicFramePr>
        <p:xfrm>
          <a:off x="498378" y="2186545"/>
          <a:ext cx="2759976" cy="363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988">
                  <a:extLst>
                    <a:ext uri="{9D8B030D-6E8A-4147-A177-3AD203B41FA5}">
                      <a16:colId xmlns:a16="http://schemas.microsoft.com/office/drawing/2014/main" val="2930498507"/>
                    </a:ext>
                  </a:extLst>
                </a:gridCol>
                <a:gridCol w="1379988">
                  <a:extLst>
                    <a:ext uri="{9D8B030D-6E8A-4147-A177-3AD203B41FA5}">
                      <a16:colId xmlns:a16="http://schemas.microsoft.com/office/drawing/2014/main" val="1705825811"/>
                    </a:ext>
                  </a:extLst>
                </a:gridCol>
              </a:tblGrid>
              <a:tr h="404720">
                <a:tc>
                  <a:txBody>
                    <a:bodyPr/>
                    <a:lstStyle/>
                    <a:p>
                      <a:r>
                        <a:rPr lang="en-US" sz="1800" dirty="0"/>
                        <a:t>LDA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CorEx</a:t>
                      </a:r>
                      <a:r>
                        <a:rPr lang="en-US" sz="1800" dirty="0"/>
                        <a:t> 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463644"/>
                  </a:ext>
                </a:extLst>
              </a:tr>
              <a:tr h="518536"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feel, like, know, want, think, time, thing, people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tell ,way ,lot ,long ,happen ,point ,mind ,thought problem ,away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057648"/>
                  </a:ext>
                </a:extLst>
              </a:tr>
              <a:tr h="518536"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feel, like, attack, panic, day, start, time, bad;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job ,life ,need ,find ,end ,month ,mental ,therapy health ,depression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935386"/>
                  </a:ext>
                </a:extLst>
              </a:tr>
              <a:tr h="518536"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work, job, home, know, day, week, live, virus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friend ,talk ,good ,school ,person ,relationship ,ask ,look ,love ,social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037365"/>
                  </a:ext>
                </a:extLst>
              </a:tr>
              <a:tr h="518536"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mg, medication, doctor, help, med, prescribe, effect, try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home ,live ,family , virus ,leave ,parent ,house ,stay ,old , die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517975"/>
                  </a:ext>
                </a:extLst>
              </a:tr>
              <a:tr h="518536"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movie, water, ok, bat, use, watch, dentist, age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heart ,chest ,symptom ,attack ,pain ,panic ,night ,sleep ,wake ,doctor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101054"/>
                  </a:ext>
                </a:extLst>
              </a:tr>
              <a:tr h="518536"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 sex, cough, fever, throat, temperature, pregnant, earthquake, condom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mg ,prescribe, medication ,effect ,dose ,med ,psychiatrist ,</a:t>
                      </a:r>
                      <a:r>
                        <a:rPr lang="en-US" sz="900" dirty="0" err="1"/>
                        <a:t>zoloft</a:t>
                      </a:r>
                      <a:r>
                        <a:rPr lang="en-US" sz="900" dirty="0"/>
                        <a:t> ,</a:t>
                      </a:r>
                      <a:r>
                        <a:rPr lang="en-US" sz="900" dirty="0" err="1"/>
                        <a:t>lexapro</a:t>
                      </a:r>
                      <a:r>
                        <a:rPr lang="en-US" sz="900" dirty="0"/>
                        <a:t> ,</a:t>
                      </a:r>
                      <a:r>
                        <a:rPr lang="en-US" sz="900" dirty="0" err="1"/>
                        <a:t>xanax</a:t>
                      </a:r>
                      <a:r>
                        <a:rPr lang="en-US" sz="9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9551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E23E47-5661-46E6-92BB-447C78A2029F}"/>
              </a:ext>
            </a:extLst>
          </p:cNvPr>
          <p:cNvSpPr/>
          <p:nvPr/>
        </p:nvSpPr>
        <p:spPr>
          <a:xfrm>
            <a:off x="1190649" y="1621251"/>
            <a:ext cx="1266092" cy="492370"/>
          </a:xfrm>
          <a:prstGeom prst="roundRect">
            <a:avLst/>
          </a:prstGeom>
          <a:solidFill>
            <a:srgbClr val="0F6FC6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Anxiety</a:t>
            </a: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3283A6D2-5193-48D9-8E62-DD2AF1310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085497"/>
              </p:ext>
            </p:extLst>
          </p:nvPr>
        </p:nvGraphicFramePr>
        <p:xfrm>
          <a:off x="4695883" y="2186545"/>
          <a:ext cx="2759976" cy="3683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988">
                  <a:extLst>
                    <a:ext uri="{9D8B030D-6E8A-4147-A177-3AD203B41FA5}">
                      <a16:colId xmlns:a16="http://schemas.microsoft.com/office/drawing/2014/main" val="2930498507"/>
                    </a:ext>
                  </a:extLst>
                </a:gridCol>
                <a:gridCol w="1379988">
                  <a:extLst>
                    <a:ext uri="{9D8B030D-6E8A-4147-A177-3AD203B41FA5}">
                      <a16:colId xmlns:a16="http://schemas.microsoft.com/office/drawing/2014/main" val="1705825811"/>
                    </a:ext>
                  </a:extLst>
                </a:gridCol>
              </a:tblGrid>
              <a:tr h="391634">
                <a:tc>
                  <a:txBody>
                    <a:bodyPr/>
                    <a:lstStyle/>
                    <a:p>
                      <a:r>
                        <a:rPr lang="en-US" sz="1800" dirty="0"/>
                        <a:t>LDA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CorEx</a:t>
                      </a:r>
                      <a:r>
                        <a:rPr lang="en-US" sz="1800" dirty="0"/>
                        <a:t> 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463644"/>
                  </a:ext>
                </a:extLst>
              </a:tr>
              <a:tr h="514949"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feel, like, want, know, life, think, thing, time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mental ,self ,anxiety ,health ,issue ,hard ,kind ,change ,struggle ,experience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057648"/>
                  </a:ext>
                </a:extLst>
              </a:tr>
              <a:tr h="501770"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talk, tell, help, friend, know, ask, people, need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find ,love ,relationship , person ,long ,look ,point ,ask ,problem ,girl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935386"/>
                  </a:ext>
                </a:extLst>
              </a:tr>
              <a:tr h="501770"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school, year, friend, parent, time, start, college, mom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job ,live ,family ,home ,parent ,old ,leave ,month ,mom ,money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037365"/>
                  </a:ext>
                </a:extLst>
              </a:tr>
              <a:tr h="501770"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 day, sleep, week, eat, night, bed, hour, room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school ,college ,high ,class ,grade ,new ,study ,student ,graduate ,social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517975"/>
                  </a:ext>
                </a:extLst>
              </a:tr>
              <a:tr h="619384"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mental, health, medication, anxiety, help, therapy, med, doctor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sleep ,bed , play ,eat ,night ,room ,sit ,spend ,watch ,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101054"/>
                  </a:ext>
                </a:extLst>
              </a:tr>
              <a:tr h="501770"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job, work, money, pay, live, home, house, month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care ,end ,away ,happy ,cry ,anymore ,shit ,feeling ,die ,hate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9551"/>
                  </a:ext>
                </a:extLst>
              </a:tr>
            </a:tbl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2BD805-9118-4E50-8B7A-7BB1C385B706}"/>
              </a:ext>
            </a:extLst>
          </p:cNvPr>
          <p:cNvSpPr/>
          <p:nvPr/>
        </p:nvSpPr>
        <p:spPr>
          <a:xfrm>
            <a:off x="5388153" y="1621251"/>
            <a:ext cx="1512401" cy="492370"/>
          </a:xfrm>
          <a:prstGeom prst="roundRect">
            <a:avLst/>
          </a:prstGeom>
          <a:solidFill>
            <a:srgbClr val="0F6FC6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Depression</a:t>
            </a:r>
          </a:p>
        </p:txBody>
      </p:sp>
      <p:graphicFrame>
        <p:nvGraphicFramePr>
          <p:cNvPr id="14" name="Table 2">
            <a:extLst>
              <a:ext uri="{FF2B5EF4-FFF2-40B4-BE49-F238E27FC236}">
                <a16:creationId xmlns:a16="http://schemas.microsoft.com/office/drawing/2014/main" id="{040CF820-D53F-4A0C-84F0-5B25CB0FF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772836"/>
              </p:ext>
            </p:extLst>
          </p:nvPr>
        </p:nvGraphicFramePr>
        <p:xfrm>
          <a:off x="8893388" y="2186545"/>
          <a:ext cx="2759976" cy="363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988">
                  <a:extLst>
                    <a:ext uri="{9D8B030D-6E8A-4147-A177-3AD203B41FA5}">
                      <a16:colId xmlns:a16="http://schemas.microsoft.com/office/drawing/2014/main" val="2930498507"/>
                    </a:ext>
                  </a:extLst>
                </a:gridCol>
                <a:gridCol w="1379988">
                  <a:extLst>
                    <a:ext uri="{9D8B030D-6E8A-4147-A177-3AD203B41FA5}">
                      <a16:colId xmlns:a16="http://schemas.microsoft.com/office/drawing/2014/main" val="1705825811"/>
                    </a:ext>
                  </a:extLst>
                </a:gridCol>
              </a:tblGrid>
              <a:tr h="404720">
                <a:tc>
                  <a:txBody>
                    <a:bodyPr/>
                    <a:lstStyle/>
                    <a:p>
                      <a:r>
                        <a:rPr lang="en-US" sz="1800" dirty="0"/>
                        <a:t>LDA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CorEx</a:t>
                      </a:r>
                      <a:r>
                        <a:rPr lang="en-US" sz="1800" dirty="0"/>
                        <a:t> 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463644"/>
                  </a:ext>
                </a:extLst>
              </a:tr>
              <a:tr h="518536"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know, feel, like, work, people, home, want, live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family ,life ,friend , month ,social, situation ,self, mean ,love ,worry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057648"/>
                  </a:ext>
                </a:extLst>
              </a:tr>
              <a:tr h="518536"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 people, day, work, feel, know, like, time, think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year ,old ,risk ,dad ,worried, sick ,parent mother ,die ,fear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935386"/>
                  </a:ext>
                </a:extLst>
              </a:tr>
              <a:tr h="518536"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work, virus, time, know, day, people, like, help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away ,today ,tell ,hour ,leave ,care ,house ,wake ,night ,understand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037365"/>
                  </a:ext>
                </a:extLst>
              </a:tr>
              <a:tr h="518536"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people, feel, like, year, time, know, life, thing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health ,information ,news ,find ,share ,org ,</a:t>
                      </a:r>
                      <a:r>
                        <a:rPr lang="en-US" sz="900" dirty="0" err="1"/>
                        <a:t>covid</a:t>
                      </a:r>
                      <a:r>
                        <a:rPr lang="en-US" sz="900" dirty="0"/>
                        <a:t> ,mental ,coronavirus ,support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517975"/>
                  </a:ext>
                </a:extLst>
              </a:tr>
              <a:tr h="518536"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 like, feel, people, anxiety, day, symptom, think, know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wipe, food ,use ,store ,clean ,grocery, place ,door ,wear ,mask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101054"/>
                  </a:ext>
                </a:extLst>
              </a:tr>
              <a:tr h="518536"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people, feel, virus, know, school, day, year, anxiety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cough ,fever ,throat ,chest ,symptom ,hand ,nose ,test ,wash ,breath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39551"/>
                  </a:ext>
                </a:extLst>
              </a:tr>
            </a:tbl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AADC6EB-C716-44A9-AC26-89DC4F96A00C}"/>
              </a:ext>
            </a:extLst>
          </p:cNvPr>
          <p:cNvSpPr/>
          <p:nvPr/>
        </p:nvSpPr>
        <p:spPr>
          <a:xfrm>
            <a:off x="9585658" y="1621251"/>
            <a:ext cx="1512401" cy="492370"/>
          </a:xfrm>
          <a:prstGeom prst="roundRect">
            <a:avLst/>
          </a:prstGeom>
          <a:solidFill>
            <a:srgbClr val="0F6FC6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COVID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640DDA-5426-42CC-B600-3B7DF3D7D60D}"/>
              </a:ext>
            </a:extLst>
          </p:cNvPr>
          <p:cNvSpPr txBox="1"/>
          <p:nvPr/>
        </p:nvSpPr>
        <p:spPr>
          <a:xfrm>
            <a:off x="373487" y="6032177"/>
            <a:ext cx="9807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Conclusion: Topics produced by </a:t>
            </a:r>
            <a:r>
              <a:rPr lang="en-US" sz="1400" dirty="0" err="1">
                <a:solidFill>
                  <a:schemeClr val="bg1"/>
                </a:solidFill>
                <a:latin typeface="Bahnschrift" panose="020B0502040204020203" pitchFamily="34" charset="0"/>
              </a:rPr>
              <a:t>Corex</a:t>
            </a:r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 Topic were less repetitive and more coherent. The additional functionality to nudge topics that are “undercooked” or “overcooked” also improved the results.</a:t>
            </a:r>
          </a:p>
        </p:txBody>
      </p:sp>
    </p:spTree>
    <p:extLst>
      <p:ext uri="{BB962C8B-B14F-4D97-AF65-F5344CB8AC3E}">
        <p14:creationId xmlns:p14="http://schemas.microsoft.com/office/powerpoint/2010/main" val="593335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0D13C065-AC7F-4B72-8D73-327E67E7183A}"/>
              </a:ext>
            </a:extLst>
          </p:cNvPr>
          <p:cNvSpPr txBox="1">
            <a:spLocks/>
          </p:cNvSpPr>
          <p:nvPr/>
        </p:nvSpPr>
        <p:spPr>
          <a:xfrm>
            <a:off x="2408349" y="234572"/>
            <a:ext cx="7534141" cy="1451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heavy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+mj-ea"/>
                <a:cs typeface="+mj-cs"/>
              </a:rPr>
              <a:t>Dimensionality Reduction Comparison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+mj-ea"/>
              <a:cs typeface="+mj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2BD805-9118-4E50-8B7A-7BB1C385B706}"/>
              </a:ext>
            </a:extLst>
          </p:cNvPr>
          <p:cNvSpPr/>
          <p:nvPr/>
        </p:nvSpPr>
        <p:spPr>
          <a:xfrm>
            <a:off x="2638108" y="1777284"/>
            <a:ext cx="1512401" cy="492370"/>
          </a:xfrm>
          <a:prstGeom prst="roundRect">
            <a:avLst/>
          </a:prstGeom>
          <a:solidFill>
            <a:srgbClr val="0F6FC6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t-SNE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AADC6EB-C716-44A9-AC26-89DC4F96A00C}"/>
              </a:ext>
            </a:extLst>
          </p:cNvPr>
          <p:cNvSpPr/>
          <p:nvPr/>
        </p:nvSpPr>
        <p:spPr>
          <a:xfrm>
            <a:off x="8041493" y="1819852"/>
            <a:ext cx="1512401" cy="492370"/>
          </a:xfrm>
          <a:prstGeom prst="roundRect">
            <a:avLst/>
          </a:prstGeom>
          <a:solidFill>
            <a:srgbClr val="0F6FC6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UMAP</a:t>
            </a:r>
          </a:p>
        </p:txBody>
      </p:sp>
      <p:pic>
        <p:nvPicPr>
          <p:cNvPr id="4" name="Picture 3" descr="A picture containing night, star, red, lit&#10;&#10;Description automatically generated">
            <a:extLst>
              <a:ext uri="{FF2B5EF4-FFF2-40B4-BE49-F238E27FC236}">
                <a16:creationId xmlns:a16="http://schemas.microsoft.com/office/drawing/2014/main" id="{102B21FF-A0F2-46B2-9B03-A276F3530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257" y="2450890"/>
            <a:ext cx="3409217" cy="3409217"/>
          </a:xfrm>
          <a:prstGeom prst="rect">
            <a:avLst/>
          </a:prstGeom>
        </p:spPr>
      </p:pic>
      <p:pic>
        <p:nvPicPr>
          <p:cNvPr id="6" name="Picture 5" descr="A picture containing fabric, food&#10;&#10;Description automatically generated">
            <a:extLst>
              <a:ext uri="{FF2B5EF4-FFF2-40B4-BE49-F238E27FC236}">
                <a16:creationId xmlns:a16="http://schemas.microsoft.com/office/drawing/2014/main" id="{F4716BC8-19A0-411E-82B0-F9EEDD743D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5" t="5319"/>
          <a:stretch/>
        </p:blipFill>
        <p:spPr>
          <a:xfrm>
            <a:off x="1570817" y="2450890"/>
            <a:ext cx="3698354" cy="34092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CF0AF4-541A-48D8-9728-D5971F2E82E3}"/>
              </a:ext>
            </a:extLst>
          </p:cNvPr>
          <p:cNvSpPr txBox="1"/>
          <p:nvPr/>
        </p:nvSpPr>
        <p:spPr>
          <a:xfrm>
            <a:off x="373487" y="6032177"/>
            <a:ext cx="98008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lack-Lato"/>
              </a:rPr>
              <a:t>Conclusion: </a:t>
            </a:r>
            <a:r>
              <a:rPr lang="en-US" sz="1400" dirty="0" err="1">
                <a:solidFill>
                  <a:schemeClr val="bg1"/>
                </a:solidFill>
                <a:latin typeface="Slack-Lato"/>
              </a:rPr>
              <a:t>Umap</a:t>
            </a:r>
            <a:r>
              <a:rPr lang="en-US" sz="1400" dirty="0">
                <a:solidFill>
                  <a:schemeClr val="bg1"/>
                </a:solidFill>
                <a:latin typeface="Slack-Lato"/>
              </a:rPr>
              <a:t> and t-SNE are similar, but </a:t>
            </a:r>
            <a:r>
              <a:rPr lang="en-US" sz="1400" dirty="0" err="1">
                <a:solidFill>
                  <a:schemeClr val="bg1"/>
                </a:solidFill>
                <a:latin typeface="Slack-Lato"/>
              </a:rPr>
              <a:t>umap</a:t>
            </a:r>
            <a:r>
              <a:rPr lang="en-US" sz="1400" dirty="0">
                <a:solidFill>
                  <a:schemeClr val="bg1"/>
                </a:solidFill>
                <a:latin typeface="Slack-Lato"/>
              </a:rPr>
              <a:t> appears to perform better at showing the distances between points and preserving the global structure of the data.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422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AB1F3-A1A3-4F8C-911F-79CC0F562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22" y="767924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https://public.tableau.com/views/FinalHorsemenTableauTinkering/AnxietyWords?:display_count=y&amp;publish=yes&amp;:origin=viz_share_link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82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594ECB52-642D-4AD3-815D-688E5CEF6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6" y="0"/>
            <a:ext cx="11957847" cy="6858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1D4535F-CFA2-465D-91C7-25E046F2F7AB}"/>
              </a:ext>
            </a:extLst>
          </p:cNvPr>
          <p:cNvSpPr txBox="1"/>
          <p:nvPr/>
        </p:nvSpPr>
        <p:spPr>
          <a:xfrm>
            <a:off x="5417852" y="3572318"/>
            <a:ext cx="236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Algorithm Selection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A49F66-4B75-49C1-BE80-99AC52E5B281}"/>
              </a:ext>
            </a:extLst>
          </p:cNvPr>
          <p:cNvGrpSpPr/>
          <p:nvPr/>
        </p:nvGrpSpPr>
        <p:grpSpPr>
          <a:xfrm>
            <a:off x="111301" y="2835507"/>
            <a:ext cx="2768470" cy="2077557"/>
            <a:chOff x="-22131" y="3665518"/>
            <a:chExt cx="3178514" cy="238526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DE5248-52EF-41AA-B58C-AA311806D5A5}"/>
                </a:ext>
              </a:extLst>
            </p:cNvPr>
            <p:cNvSpPr txBox="1"/>
            <p:nvPr/>
          </p:nvSpPr>
          <p:spPr>
            <a:xfrm>
              <a:off x="-22131" y="3665518"/>
              <a:ext cx="3178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haroni" panose="020B0604020202020204" pitchFamily="2" charset="-79"/>
                  <a:cs typeface="Aharoni" panose="020B0604020202020204" pitchFamily="2" charset="-79"/>
                </a:rPr>
                <a:t>Data Capturing</a:t>
              </a:r>
            </a:p>
          </p:txBody>
        </p:sp>
        <mc:AlternateContent xmlns:mc="http://schemas.openxmlformats.org/markup-compatibility/2006">
          <mc:Choice xmlns:psez="http://schemas.microsoft.com/office/powerpoint/2016/sectionzoom" Requires="psez">
            <p:graphicFrame>
              <p:nvGraphicFramePr>
                <p:cNvPr id="68" name="Section Zoom 67">
                  <a:extLst>
                    <a:ext uri="{FF2B5EF4-FFF2-40B4-BE49-F238E27FC236}">
                      <a16:creationId xmlns:a16="http://schemas.microsoft.com/office/drawing/2014/main" id="{60CF4266-F095-4000-A38E-4A546F02972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64470991"/>
                    </p:ext>
                  </p:extLst>
                </p:nvPr>
              </p:nvGraphicFramePr>
              <p:xfrm>
                <a:off x="500148" y="4123758"/>
                <a:ext cx="1901672" cy="1927027"/>
              </p:xfrm>
              <a:graphic>
                <a:graphicData uri="http://schemas.microsoft.com/office/powerpoint/2016/sectionzoom">
                  <psez:sectionZm>
                    <psez:sectionZmObj sectionId="{20E28CA4-24AE-46D5-B05F-60388A266AB3}">
                      <psez:zmPr id="{777EE1E5-4861-4A8F-A2D4-A43038EEF537}" imageType="cover" transitionDur="1000" showBg="0">
                        <p166:blipFill xmlns:p166="http://schemas.microsoft.com/office/powerpoint/2016/6/main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656347" cy="1678432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>
            <p:pic>
              <p:nvPicPr>
                <p:cNvPr id="68" name="Section Zoom 67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60CF4266-F095-4000-A38E-4A546F02972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6203" y="3234632"/>
                  <a:ext cx="1656347" cy="167843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4DBDA0D-2816-4C8B-A1BA-01C3F53A0FDE}"/>
              </a:ext>
            </a:extLst>
          </p:cNvPr>
          <p:cNvGrpSpPr/>
          <p:nvPr/>
        </p:nvGrpSpPr>
        <p:grpSpPr>
          <a:xfrm>
            <a:off x="1604895" y="3531751"/>
            <a:ext cx="3758091" cy="2522088"/>
            <a:chOff x="1218830" y="590935"/>
            <a:chExt cx="3178514" cy="21331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93DD199-3361-485C-81DE-220067789FF9}"/>
                </a:ext>
              </a:extLst>
            </p:cNvPr>
            <p:cNvSpPr txBox="1"/>
            <p:nvPr/>
          </p:nvSpPr>
          <p:spPr>
            <a:xfrm>
              <a:off x="1218830" y="590935"/>
              <a:ext cx="3178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haroni" panose="020B0604020202020204" pitchFamily="2" charset="-79"/>
                  <a:cs typeface="Aharoni" panose="020B0604020202020204" pitchFamily="2" charset="-79"/>
                </a:rPr>
                <a:t>Data Cleaning</a:t>
              </a:r>
            </a:p>
          </p:txBody>
        </p:sp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2" name="Slide Zoom 71">
                  <a:extLst>
                    <a:ext uri="{FF2B5EF4-FFF2-40B4-BE49-F238E27FC236}">
                      <a16:creationId xmlns:a16="http://schemas.microsoft.com/office/drawing/2014/main" id="{3EAA13D2-ACA9-4B67-B8D4-D16AC2B3097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3399168"/>
                    </p:ext>
                  </p:extLst>
                </p:nvPr>
              </p:nvGraphicFramePr>
              <p:xfrm>
                <a:off x="1943887" y="927646"/>
                <a:ext cx="1796418" cy="1796418"/>
              </p:xfrm>
              <a:graphic>
                <a:graphicData uri="http://schemas.microsoft.com/office/powerpoint/2016/slidezoom">
                  <pslz:sldZm>
                    <pslz:sldZmObj sldId="257" cId="2300557884">
                      <pslz:zmPr id="{E6A4ABD8-7DEE-4B81-BC89-F9B150D20D64}" imageType="cover" transitionDur="1000" showBg="0">
                        <p166:blipFill xmlns:p166="http://schemas.microsoft.com/office/powerpoint/2016/6/main"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123981" cy="2123980"/>
                          </a:xfrm>
                          <a:prstGeom prst="rect">
                            <a:avLst/>
                          </a:prstGeom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2" name="Slide Zoom 71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3EAA13D2-ACA9-4B67-B8D4-D16AC2B3097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102" y="3333219"/>
                  <a:ext cx="2123981" cy="21239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5" name="Picture 7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BCAFA7-47C6-4252-882E-932E51E914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6263" y="1743801"/>
            <a:ext cx="3710751" cy="238379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8478C73-4B39-433D-9A2A-1F886B9FD0EA}"/>
              </a:ext>
            </a:extLst>
          </p:cNvPr>
          <p:cNvGrpSpPr/>
          <p:nvPr/>
        </p:nvGrpSpPr>
        <p:grpSpPr>
          <a:xfrm>
            <a:off x="2763683" y="795290"/>
            <a:ext cx="5224097" cy="2993898"/>
            <a:chOff x="3052047" y="4083194"/>
            <a:chExt cx="4818000" cy="276116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60C8D5-9641-441F-B09D-1F64E3E8DFC4}"/>
                </a:ext>
              </a:extLst>
            </p:cNvPr>
            <p:cNvSpPr txBox="1"/>
            <p:nvPr/>
          </p:nvSpPr>
          <p:spPr>
            <a:xfrm>
              <a:off x="3829792" y="4083194"/>
              <a:ext cx="3178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haroni" panose="020B0604020202020204" pitchFamily="2" charset="-79"/>
                  <a:cs typeface="Aharoni" panose="020B0604020202020204" pitchFamily="2" charset="-79"/>
                </a:rPr>
                <a:t>Feature Extraction</a:t>
              </a:r>
            </a:p>
          </p:txBody>
        </p:sp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" name="Section Zoom 5">
                  <a:extLst>
                    <a:ext uri="{FF2B5EF4-FFF2-40B4-BE49-F238E27FC236}">
                      <a16:creationId xmlns:a16="http://schemas.microsoft.com/office/drawing/2014/main" id="{C8BD9BCE-62B8-465E-992F-B3A728DE3A4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46471386"/>
                    </p:ext>
                  </p:extLst>
                </p:nvPr>
              </p:nvGraphicFramePr>
              <p:xfrm>
                <a:off x="3052047" y="4134235"/>
                <a:ext cx="4818000" cy="2710125"/>
              </p:xfrm>
              <a:graphic>
                <a:graphicData uri="http://schemas.microsoft.com/office/powerpoint/2016/sectionzoom">
                  <psez:sectionZm>
                    <psez:sectionZmObj sectionId="{11569D0F-B036-4A10-94CC-7020D5F15590}">
                      <psez:zmPr id="{FF858C38-270B-4D40-B3D5-D7A941E219B4}" transitionDur="1000" showBg="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5224097" cy="2938555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" name="Section Zoom 5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C8BD9BCE-62B8-465E-992F-B3A728DE3A4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91418" y="600790"/>
                  <a:ext cx="5224097" cy="293855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249A655A-E5CB-4558-A409-3EB0F7FB8A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5724229"/>
                  </p:ext>
                </p:extLst>
              </p:nvPr>
            </p:nvGraphicFramePr>
            <p:xfrm>
              <a:off x="301641" y="74648"/>
              <a:ext cx="1452631" cy="1714500"/>
            </p:xfrm>
            <a:graphic>
              <a:graphicData uri="http://schemas.microsoft.com/office/powerpoint/2016/slidezoom">
                <pslz:sldZm>
                  <pslz:sldZmObj sldId="290" cId="4243327115">
                    <pslz:zmPr id="{F6E2B165-33DC-4608-B5D9-3C83D3E1DFF3}" imageType="cover" transitionDur="1000" showBg="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52631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249A655A-E5CB-4558-A409-3EB0F7FB8A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641" y="74648"/>
                <a:ext cx="1452631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2B3B1D6D-9B20-4F87-A4BE-E658BBC43D4B}"/>
              </a:ext>
            </a:extLst>
          </p:cNvPr>
          <p:cNvSpPr txBox="1"/>
          <p:nvPr/>
        </p:nvSpPr>
        <p:spPr>
          <a:xfrm>
            <a:off x="9207878" y="1244598"/>
            <a:ext cx="174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NLP Viz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61" name="Section Zoom 60">
                <a:extLst>
                  <a:ext uri="{FF2B5EF4-FFF2-40B4-BE49-F238E27FC236}">
                    <a16:creationId xmlns:a16="http://schemas.microsoft.com/office/drawing/2014/main" id="{2430BE66-DC4E-4F7A-9295-89E3CC580C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9350126"/>
                  </p:ext>
                </p:extLst>
              </p:nvPr>
            </p:nvGraphicFramePr>
            <p:xfrm>
              <a:off x="5423436" y="3944262"/>
              <a:ext cx="2544647" cy="2575908"/>
            </p:xfrm>
            <a:graphic>
              <a:graphicData uri="http://schemas.microsoft.com/office/powerpoint/2016/sectionzoom">
                <psez:sectionZm>
                  <psez:sectionZmObj sectionId="{2C9900E6-2564-4BFE-8B8D-DD37983EB98E}">
                    <psez:zmPr id="{7439C004-1C98-40D8-A5AE-4F3DE6CD2CF8}" imageType="cover" transitionDur="1000" showBg="0">
                      <p166:blipFill xmlns:p166="http://schemas.microsoft.com/office/powerpoint/2016/6/main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44647" cy="25759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1" name="Section Zoom 60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2430BE66-DC4E-4F7A-9295-89E3CC580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3436" y="3944262"/>
                <a:ext cx="2544647" cy="2575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F254331B-5325-4C5C-AA92-601C17DFA9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1060717"/>
                  </p:ext>
                </p:extLst>
              </p:nvPr>
            </p:nvGraphicFramePr>
            <p:xfrm>
              <a:off x="8589851" y="3693402"/>
              <a:ext cx="2582330" cy="2995504"/>
            </p:xfrm>
            <a:graphic>
              <a:graphicData uri="http://schemas.microsoft.com/office/powerpoint/2016/sectionzoom">
                <psez:sectionZm>
                  <psez:sectionZmObj sectionId="{692DB9A8-174A-4DC5-9373-A051947298B8}">
                    <psez:zmPr id="{DCF85251-4292-4F54-9B33-C80C272A11C5}" imageType="cover" transitionDur="1000" showBg="0">
                      <p166:blipFill xmlns:p166="http://schemas.microsoft.com/office/powerpoint/2016/6/main"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82330" cy="299550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7" name="Section Zoom 6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F254331B-5325-4C5C-AA92-601C17DFA9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9851" y="3693402"/>
                <a:ext cx="2582330" cy="2995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B04FB3CF-1196-44C2-B69D-093B6FA967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2528509"/>
                  </p:ext>
                </p:extLst>
              </p:nvPr>
            </p:nvGraphicFramePr>
            <p:xfrm>
              <a:off x="9337838" y="1611750"/>
              <a:ext cx="1708649" cy="1714500"/>
            </p:xfrm>
            <a:graphic>
              <a:graphicData uri="http://schemas.microsoft.com/office/powerpoint/2016/slidezoom">
                <pslz:sldZm>
                  <pslz:sldZmObj sldId="292" cId="1385582618">
                    <pslz:zmPr id="{7B716DEF-DCC6-4609-A5E3-D983E648524B}" imageType="cover" transitionDur="1000" showBg="0">
                      <p166:blipFill xmlns:p166="http://schemas.microsoft.com/office/powerpoint/2016/6/main"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08649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0" name="Slide Zoom 19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B04FB3CF-1196-44C2-B69D-093B6FA967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7838" y="1611750"/>
                <a:ext cx="1708649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9F16CF48-3690-479D-B718-AFA7B7CBD184}"/>
              </a:ext>
            </a:extLst>
          </p:cNvPr>
          <p:cNvSpPr txBox="1"/>
          <p:nvPr/>
        </p:nvSpPr>
        <p:spPr>
          <a:xfrm>
            <a:off x="1476179" y="610952"/>
            <a:ext cx="276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Problem Statement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0" name="Slide Zoom 29">
                <a:extLst>
                  <a:ext uri="{FF2B5EF4-FFF2-40B4-BE49-F238E27FC236}">
                    <a16:creationId xmlns:a16="http://schemas.microsoft.com/office/drawing/2014/main" id="{D88C9BA3-94E2-427C-A854-B0A441AAA5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6983761"/>
                  </p:ext>
                </p:extLst>
              </p:nvPr>
            </p:nvGraphicFramePr>
            <p:xfrm>
              <a:off x="2000268" y="987525"/>
              <a:ext cx="1720292" cy="1714500"/>
            </p:xfrm>
            <a:graphic>
              <a:graphicData uri="http://schemas.microsoft.com/office/powerpoint/2016/slidezoom">
                <pslz:sldZm>
                  <pslz:sldZmObj sldId="294" cId="1553403085">
                    <pslz:zmPr id="{74400C6D-54CB-4EEB-AD5C-F46423040A7A}" imageType="cover" transitionDur="1000" showBg="0">
                      <p166:blipFill xmlns:p166="http://schemas.microsoft.com/office/powerpoint/2016/6/main"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0292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0" name="Slide Zoom 29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D88C9BA3-94E2-427C-A854-B0A441AAA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0268" y="987525"/>
                <a:ext cx="1720292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1851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CD4CAD69-5E35-4025-B614-AEA7C4615B23}"/>
              </a:ext>
            </a:extLst>
          </p:cNvPr>
          <p:cNvSpPr txBox="1">
            <a:spLocks/>
          </p:cNvSpPr>
          <p:nvPr/>
        </p:nvSpPr>
        <p:spPr>
          <a:xfrm>
            <a:off x="3051896" y="1662206"/>
            <a:ext cx="6088208" cy="3350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heavy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+mj-ea"/>
                <a:cs typeface="+mj-cs"/>
              </a:rPr>
              <a:t>5 Horsemen of the Apocalypse</a:t>
            </a:r>
            <a:r>
              <a:rPr kumimoji="0" lang="en-US" sz="2400" b="1" i="0" u="heavy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+mj-ea"/>
                <a:cs typeface="+mj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Heather Saul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Robert R Cox Jr.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Jennifer </a:t>
            </a:r>
            <a:r>
              <a:rPr lang="en-US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Tritle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Seung min </a:t>
            </a:r>
            <a:r>
              <a:rPr lang="en-US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Yoo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Aydin Jalilov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Bahnschrift Light" panose="020B0502040204020203" pitchFamily="34" charset="0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3327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22191B-5585-4DC8-A3A0-446572ABDA46}"/>
              </a:ext>
            </a:extLst>
          </p:cNvPr>
          <p:cNvSpPr txBox="1">
            <a:spLocks/>
          </p:cNvSpPr>
          <p:nvPr/>
        </p:nvSpPr>
        <p:spPr>
          <a:xfrm>
            <a:off x="1038850" y="1177711"/>
            <a:ext cx="9086606" cy="3516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heavy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+mj-ea"/>
                <a:cs typeface="+mj-cs"/>
              </a:rPr>
              <a:t>Problem Statement</a:t>
            </a:r>
            <a:endParaRPr kumimoji="0" lang="en-US" sz="2400" b="1" i="0" u="heavy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+mj-ea"/>
              <a:cs typeface="+mj-cs"/>
            </a:endParaRP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To what degree are </a:t>
            </a:r>
            <a:r>
              <a:rPr lang="en-US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subredditers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in the COVID19 support group rhetorically similar to Anxiety/Depression </a:t>
            </a:r>
            <a:r>
              <a:rPr lang="en-US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subredditers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? 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In March of 2020 do people in the Anxiety/Depression subreddits show concern about the virus/lockdown? 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Are people in the COVID19_support group experiencing something closer to Anxiety or Depression?</a:t>
            </a:r>
            <a:r>
              <a:rPr lang="en-US" sz="2400" dirty="0">
                <a:solidFill>
                  <a:prstClr val="white"/>
                </a:solidFill>
                <a:latin typeface="Bahnschrift Light" panose="020B0502040204020203" pitchFamily="34" charset="0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3403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5B636C5E-5216-485B-82FC-4847E24671F5}"/>
              </a:ext>
            </a:extLst>
          </p:cNvPr>
          <p:cNvSpPr/>
          <p:nvPr/>
        </p:nvSpPr>
        <p:spPr>
          <a:xfrm>
            <a:off x="1877060" y="519463"/>
            <a:ext cx="5606706" cy="5606706"/>
          </a:xfrm>
          <a:prstGeom prst="ellipse">
            <a:avLst/>
          </a:prstGeom>
          <a:solidFill>
            <a:srgbClr val="4472C4">
              <a:alpha val="6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C5234-DEAC-4E19-968C-01881BEADC09}"/>
              </a:ext>
            </a:extLst>
          </p:cNvPr>
          <p:cNvSpPr txBox="1"/>
          <p:nvPr/>
        </p:nvSpPr>
        <p:spPr>
          <a:xfrm>
            <a:off x="2874030" y="1117531"/>
            <a:ext cx="3630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Reddit Subreddits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with pushshift.io</a:t>
            </a:r>
            <a:endParaRPr lang="en-US" sz="3600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C20990-DD30-4F92-9017-3CA6B0313AA5}"/>
              </a:ext>
            </a:extLst>
          </p:cNvPr>
          <p:cNvCxnSpPr>
            <a:cxnSpLocks/>
          </p:cNvCxnSpPr>
          <p:nvPr/>
        </p:nvCxnSpPr>
        <p:spPr>
          <a:xfrm flipV="1">
            <a:off x="7143010" y="1465156"/>
            <a:ext cx="974447" cy="439578"/>
          </a:xfrm>
          <a:prstGeom prst="line">
            <a:avLst/>
          </a:prstGeom>
          <a:ln w="53975" cap="rnd">
            <a:solidFill>
              <a:schemeClr val="bg1"/>
            </a:solidFill>
            <a:bevel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0E0FB60-1E3C-4B33-A414-2F8D29F9510E}"/>
              </a:ext>
            </a:extLst>
          </p:cNvPr>
          <p:cNvCxnSpPr>
            <a:cxnSpLocks/>
          </p:cNvCxnSpPr>
          <p:nvPr/>
        </p:nvCxnSpPr>
        <p:spPr>
          <a:xfrm flipV="1">
            <a:off x="7520448" y="3350089"/>
            <a:ext cx="943113" cy="2389"/>
          </a:xfrm>
          <a:prstGeom prst="line">
            <a:avLst/>
          </a:prstGeom>
          <a:ln w="53975" cap="rnd">
            <a:solidFill>
              <a:schemeClr val="bg1"/>
            </a:solidFill>
            <a:bevel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D2164F-8FA2-4370-B716-0D6A4D79EC0F}"/>
              </a:ext>
            </a:extLst>
          </p:cNvPr>
          <p:cNvCxnSpPr>
            <a:cxnSpLocks/>
          </p:cNvCxnSpPr>
          <p:nvPr/>
        </p:nvCxnSpPr>
        <p:spPr>
          <a:xfrm>
            <a:off x="7089222" y="4817596"/>
            <a:ext cx="902782" cy="437226"/>
          </a:xfrm>
          <a:prstGeom prst="line">
            <a:avLst/>
          </a:prstGeom>
          <a:ln w="53975" cap="rnd">
            <a:solidFill>
              <a:schemeClr val="bg1"/>
            </a:solidFill>
            <a:bevel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6EB47F0-611C-4DD6-B6E8-880CB0640E73}"/>
              </a:ext>
            </a:extLst>
          </p:cNvPr>
          <p:cNvGrpSpPr/>
          <p:nvPr/>
        </p:nvGrpSpPr>
        <p:grpSpPr>
          <a:xfrm>
            <a:off x="7416858" y="201686"/>
            <a:ext cx="3630107" cy="1940787"/>
            <a:chOff x="5643255" y="216149"/>
            <a:chExt cx="3630107" cy="194078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EC48E75-67D8-4E34-B134-F5BCCCD06BA6}"/>
                </a:ext>
              </a:extLst>
            </p:cNvPr>
            <p:cNvSpPr/>
            <p:nvPr/>
          </p:nvSpPr>
          <p:spPr>
            <a:xfrm>
              <a:off x="6487916" y="216149"/>
              <a:ext cx="1940787" cy="1940787"/>
            </a:xfrm>
            <a:prstGeom prst="ellipse">
              <a:avLst/>
            </a:prstGeom>
            <a:solidFill>
              <a:srgbClr val="4472C4">
                <a:alpha val="60000"/>
              </a:srgb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6D1876-2872-428A-8B9D-8E4FD665B124}"/>
                </a:ext>
              </a:extLst>
            </p:cNvPr>
            <p:cNvSpPr txBox="1"/>
            <p:nvPr/>
          </p:nvSpPr>
          <p:spPr>
            <a:xfrm>
              <a:off x="5643255" y="897009"/>
              <a:ext cx="3630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haroni" panose="020B0604020202020204" pitchFamily="2" charset="-79"/>
                  <a:cs typeface="Aharoni" panose="020B0604020202020204" pitchFamily="2" charset="-79"/>
                </a:rPr>
                <a:t>COVID19_Support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2FD3C50-2B3C-4237-B68E-224218F9E689}"/>
              </a:ext>
            </a:extLst>
          </p:cNvPr>
          <p:cNvGrpSpPr/>
          <p:nvPr/>
        </p:nvGrpSpPr>
        <p:grpSpPr>
          <a:xfrm>
            <a:off x="8691894" y="2397923"/>
            <a:ext cx="1940787" cy="1940787"/>
            <a:chOff x="7100358" y="2437272"/>
            <a:chExt cx="1940787" cy="194078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3E76621-E684-4745-B018-8806CB4E937D}"/>
                </a:ext>
              </a:extLst>
            </p:cNvPr>
            <p:cNvSpPr/>
            <p:nvPr/>
          </p:nvSpPr>
          <p:spPr>
            <a:xfrm>
              <a:off x="7100358" y="2437272"/>
              <a:ext cx="1940787" cy="1940787"/>
            </a:xfrm>
            <a:prstGeom prst="ellipse">
              <a:avLst/>
            </a:prstGeom>
            <a:solidFill>
              <a:srgbClr val="4472C4">
                <a:alpha val="60000"/>
              </a:srgb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26E2BB-C74D-42FF-8EF1-D4896B6D76C4}"/>
                </a:ext>
              </a:extLst>
            </p:cNvPr>
            <p:cNvSpPr txBox="1"/>
            <p:nvPr/>
          </p:nvSpPr>
          <p:spPr>
            <a:xfrm>
              <a:off x="7315312" y="3207161"/>
              <a:ext cx="1456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haroni" panose="020B0604020202020204" pitchFamily="2" charset="-79"/>
                  <a:cs typeface="Aharoni" panose="020B0604020202020204" pitchFamily="2" charset="-79"/>
                </a:rPr>
                <a:t>Depression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0B00120-6576-4DFA-8DFE-061784953469}"/>
              </a:ext>
            </a:extLst>
          </p:cNvPr>
          <p:cNvGrpSpPr/>
          <p:nvPr/>
        </p:nvGrpSpPr>
        <p:grpSpPr>
          <a:xfrm>
            <a:off x="8117457" y="4664961"/>
            <a:ext cx="1940787" cy="1940787"/>
            <a:chOff x="6181250" y="4663171"/>
            <a:chExt cx="1940787" cy="19407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BDC1FE4-1085-4BBE-8B3B-9CC28F884161}"/>
                </a:ext>
              </a:extLst>
            </p:cNvPr>
            <p:cNvSpPr/>
            <p:nvPr/>
          </p:nvSpPr>
          <p:spPr>
            <a:xfrm>
              <a:off x="6181250" y="4663171"/>
              <a:ext cx="1940787" cy="1940787"/>
            </a:xfrm>
            <a:prstGeom prst="ellipse">
              <a:avLst/>
            </a:prstGeom>
            <a:solidFill>
              <a:srgbClr val="4472C4">
                <a:alpha val="60000"/>
              </a:srgb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59F53FB-B04E-42C0-A43E-5EFD3BC52AC9}"/>
                </a:ext>
              </a:extLst>
            </p:cNvPr>
            <p:cNvSpPr txBox="1"/>
            <p:nvPr/>
          </p:nvSpPr>
          <p:spPr>
            <a:xfrm>
              <a:off x="6423484" y="5444122"/>
              <a:ext cx="1456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haroni" panose="020B0604020202020204" pitchFamily="2" charset="-79"/>
                  <a:cs typeface="Aharoni" panose="020B0604020202020204" pitchFamily="2" charset="-79"/>
                </a:rPr>
                <a:t>Anxiety</a:t>
              </a:r>
            </a:p>
          </p:txBody>
        </p:sp>
      </p:grpSp>
      <p:pic>
        <p:nvPicPr>
          <p:cNvPr id="63" name="Picture 6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5DB3FBA1-0F08-49D3-891D-7DB7E1748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636" y="2301125"/>
            <a:ext cx="4023422" cy="20979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9250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3F6CC9-0435-436A-A756-A0FA1034A491}"/>
              </a:ext>
            </a:extLst>
          </p:cNvPr>
          <p:cNvGrpSpPr/>
          <p:nvPr/>
        </p:nvGrpSpPr>
        <p:grpSpPr>
          <a:xfrm>
            <a:off x="1652856" y="645238"/>
            <a:ext cx="5346092" cy="5346092"/>
            <a:chOff x="636696" y="275433"/>
            <a:chExt cx="4782796" cy="478279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92A33E3-FE8E-48A3-BE70-B9C1CBBF5B0F}"/>
                </a:ext>
              </a:extLst>
            </p:cNvPr>
            <p:cNvSpPr/>
            <p:nvPr/>
          </p:nvSpPr>
          <p:spPr>
            <a:xfrm>
              <a:off x="636696" y="275433"/>
              <a:ext cx="4782796" cy="4782796"/>
            </a:xfrm>
            <a:prstGeom prst="ellipse">
              <a:avLst/>
            </a:prstGeom>
            <a:solidFill>
              <a:srgbClr val="4472C4">
                <a:alpha val="60000"/>
              </a:srgb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6D30C7EB-A059-4A5A-87F3-203C0AC38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297" y="1580812"/>
              <a:ext cx="2685593" cy="23287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9750B4-1225-44F5-AD5B-5E14AA30367C}"/>
                </a:ext>
              </a:extLst>
            </p:cNvPr>
            <p:cNvSpPr txBox="1"/>
            <p:nvPr/>
          </p:nvSpPr>
          <p:spPr>
            <a:xfrm>
              <a:off x="1454332" y="863675"/>
              <a:ext cx="32963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haroni" panose="020B0604020202020204" pitchFamily="2" charset="-79"/>
                  <a:cs typeface="Aharoni" panose="020B0604020202020204" pitchFamily="2" charset="-79"/>
                </a:rPr>
                <a:t>Data Cleaning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0749E8-A379-4BE6-BF0F-BB53C588615F}"/>
              </a:ext>
            </a:extLst>
          </p:cNvPr>
          <p:cNvCxnSpPr>
            <a:cxnSpLocks/>
          </p:cNvCxnSpPr>
          <p:nvPr/>
        </p:nvCxnSpPr>
        <p:spPr>
          <a:xfrm flipV="1">
            <a:off x="6684013" y="1587154"/>
            <a:ext cx="974447" cy="439578"/>
          </a:xfrm>
          <a:prstGeom prst="line">
            <a:avLst/>
          </a:prstGeom>
          <a:ln w="53975" cap="rnd">
            <a:solidFill>
              <a:schemeClr val="bg1"/>
            </a:solidFill>
            <a:bevel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5F4CC4-B86B-41A8-B7F1-2564F5530E11}"/>
              </a:ext>
            </a:extLst>
          </p:cNvPr>
          <p:cNvCxnSpPr>
            <a:cxnSpLocks/>
          </p:cNvCxnSpPr>
          <p:nvPr/>
        </p:nvCxnSpPr>
        <p:spPr>
          <a:xfrm flipV="1">
            <a:off x="6998946" y="3456727"/>
            <a:ext cx="943113" cy="2389"/>
          </a:xfrm>
          <a:prstGeom prst="line">
            <a:avLst/>
          </a:prstGeom>
          <a:ln w="53975" cap="rnd">
            <a:solidFill>
              <a:schemeClr val="bg1"/>
            </a:solidFill>
            <a:bevel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48B319-CC03-45A6-9D0A-FB47C7F41F2F}"/>
              </a:ext>
            </a:extLst>
          </p:cNvPr>
          <p:cNvCxnSpPr>
            <a:cxnSpLocks/>
          </p:cNvCxnSpPr>
          <p:nvPr/>
        </p:nvCxnSpPr>
        <p:spPr>
          <a:xfrm>
            <a:off x="6566708" y="4804007"/>
            <a:ext cx="902782" cy="437226"/>
          </a:xfrm>
          <a:prstGeom prst="line">
            <a:avLst/>
          </a:prstGeom>
          <a:ln w="53975" cap="rnd">
            <a:solidFill>
              <a:schemeClr val="bg1"/>
            </a:solidFill>
            <a:bevel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0374A9-7D17-4988-8928-07E84ECEF433}"/>
              </a:ext>
            </a:extLst>
          </p:cNvPr>
          <p:cNvGrpSpPr/>
          <p:nvPr/>
        </p:nvGrpSpPr>
        <p:grpSpPr>
          <a:xfrm>
            <a:off x="6957861" y="323684"/>
            <a:ext cx="3630107" cy="1940787"/>
            <a:chOff x="5643255" y="216149"/>
            <a:chExt cx="3630107" cy="194078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9A616FD-F41A-4072-981D-9084160DE7FB}"/>
                </a:ext>
              </a:extLst>
            </p:cNvPr>
            <p:cNvSpPr/>
            <p:nvPr/>
          </p:nvSpPr>
          <p:spPr>
            <a:xfrm>
              <a:off x="6487916" y="216149"/>
              <a:ext cx="1940787" cy="1940787"/>
            </a:xfrm>
            <a:prstGeom prst="ellipse">
              <a:avLst/>
            </a:prstGeom>
            <a:solidFill>
              <a:srgbClr val="4472C4">
                <a:alpha val="60000"/>
              </a:srgb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5A0F75-5009-4495-8B6C-480776B65A8A}"/>
                </a:ext>
              </a:extLst>
            </p:cNvPr>
            <p:cNvSpPr txBox="1"/>
            <p:nvPr/>
          </p:nvSpPr>
          <p:spPr>
            <a:xfrm>
              <a:off x="5643255" y="897009"/>
              <a:ext cx="3630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haroni" panose="020B0604020202020204" pitchFamily="2" charset="-79"/>
                  <a:cs typeface="Aharoni" panose="020B0604020202020204" pitchFamily="2" charset="-79"/>
                </a:rPr>
                <a:t>Tokenize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ABB0E8-D850-48F4-89B9-D03A78E163CA}"/>
              </a:ext>
            </a:extLst>
          </p:cNvPr>
          <p:cNvGrpSpPr/>
          <p:nvPr/>
        </p:nvGrpSpPr>
        <p:grpSpPr>
          <a:xfrm>
            <a:off x="8170392" y="2504561"/>
            <a:ext cx="1940787" cy="1940787"/>
            <a:chOff x="7100358" y="2437272"/>
            <a:chExt cx="1940787" cy="194078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151DBA9-934F-45D2-B35B-71DBAB6AACE9}"/>
                </a:ext>
              </a:extLst>
            </p:cNvPr>
            <p:cNvSpPr/>
            <p:nvPr/>
          </p:nvSpPr>
          <p:spPr>
            <a:xfrm>
              <a:off x="7100358" y="2437272"/>
              <a:ext cx="1940787" cy="1940787"/>
            </a:xfrm>
            <a:prstGeom prst="ellipse">
              <a:avLst/>
            </a:prstGeom>
            <a:solidFill>
              <a:srgbClr val="4472C4">
                <a:alpha val="60000"/>
              </a:srgb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FC49C1-E6BA-47BF-8E7D-EA051EA783B8}"/>
                </a:ext>
              </a:extLst>
            </p:cNvPr>
            <p:cNvSpPr txBox="1"/>
            <p:nvPr/>
          </p:nvSpPr>
          <p:spPr>
            <a:xfrm>
              <a:off x="7315312" y="3207161"/>
              <a:ext cx="1456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haroni" panose="020B0604020202020204" pitchFamily="2" charset="-79"/>
                  <a:cs typeface="Aharoni" panose="020B0604020202020204" pitchFamily="2" charset="-79"/>
                </a:rPr>
                <a:t>Lemmatize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B3C8BBB-2395-4DDD-886B-14B8F2AAB0F7}"/>
              </a:ext>
            </a:extLst>
          </p:cNvPr>
          <p:cNvGrpSpPr/>
          <p:nvPr/>
        </p:nvGrpSpPr>
        <p:grpSpPr>
          <a:xfrm>
            <a:off x="7594943" y="4651372"/>
            <a:ext cx="1940787" cy="1940787"/>
            <a:chOff x="6181250" y="4663171"/>
            <a:chExt cx="1940787" cy="194078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56E8E81-A561-409E-88F1-F90E236A2495}"/>
                </a:ext>
              </a:extLst>
            </p:cNvPr>
            <p:cNvSpPr/>
            <p:nvPr/>
          </p:nvSpPr>
          <p:spPr>
            <a:xfrm>
              <a:off x="6181250" y="4663171"/>
              <a:ext cx="1940787" cy="1940787"/>
            </a:xfrm>
            <a:prstGeom prst="ellipse">
              <a:avLst/>
            </a:prstGeom>
            <a:solidFill>
              <a:srgbClr val="4472C4">
                <a:alpha val="60000"/>
              </a:srgb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BD3C00-AF90-42B7-BB09-53C962087F7C}"/>
                </a:ext>
              </a:extLst>
            </p:cNvPr>
            <p:cNvSpPr txBox="1"/>
            <p:nvPr/>
          </p:nvSpPr>
          <p:spPr>
            <a:xfrm>
              <a:off x="6423484" y="5339669"/>
              <a:ext cx="14563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haroni" panose="020B0604020202020204" pitchFamily="2" charset="-79"/>
                  <a:cs typeface="Aharoni" panose="020B0604020202020204" pitchFamily="2" charset="-79"/>
                </a:rPr>
                <a:t>Remove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Aharoni" panose="020B0604020202020204" pitchFamily="2" charset="-79"/>
                  <a:cs typeface="Aharoni" panose="020B0604020202020204" pitchFamily="2" charset="-79"/>
                </a:rPr>
                <a:t>Stop-words</a:t>
              </a:r>
            </a:p>
            <a:p>
              <a:pPr algn="ctr"/>
              <a:endParaRPr lang="en-US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557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068888-722A-4B04-BF10-AEEA9453E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1808" y="2237105"/>
            <a:ext cx="3710751" cy="238379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111273B-B7F3-4D9E-97E0-9CB16289D14E}"/>
              </a:ext>
            </a:extLst>
          </p:cNvPr>
          <p:cNvGrpSpPr/>
          <p:nvPr/>
        </p:nvGrpSpPr>
        <p:grpSpPr>
          <a:xfrm>
            <a:off x="3628776" y="961776"/>
            <a:ext cx="4934448" cy="4934448"/>
            <a:chOff x="5644672" y="173373"/>
            <a:chExt cx="1798403" cy="179840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25EBA17-37FE-4713-808F-3000DEA27196}"/>
                </a:ext>
              </a:extLst>
            </p:cNvPr>
            <p:cNvSpPr/>
            <p:nvPr/>
          </p:nvSpPr>
          <p:spPr>
            <a:xfrm>
              <a:off x="5644672" y="173373"/>
              <a:ext cx="1798403" cy="1798403"/>
            </a:xfrm>
            <a:prstGeom prst="ellipse">
              <a:avLst/>
            </a:prstGeom>
            <a:solidFill>
              <a:srgbClr val="4472C4">
                <a:alpha val="60000"/>
              </a:srgb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AE2980E-8D9C-4E7A-A7DA-A4046C36D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7546" y="530972"/>
              <a:ext cx="1172655" cy="102020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636806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19EE2C8-2F6C-406D-A488-B3FB91237062}"/>
              </a:ext>
            </a:extLst>
          </p:cNvPr>
          <p:cNvGrpSpPr/>
          <p:nvPr/>
        </p:nvGrpSpPr>
        <p:grpSpPr>
          <a:xfrm>
            <a:off x="3628776" y="961777"/>
            <a:ext cx="4934448" cy="4934448"/>
            <a:chOff x="6287558" y="255720"/>
            <a:chExt cx="1798403" cy="179840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C9DD88-4798-447E-A5C6-433F0237D5E7}"/>
                </a:ext>
              </a:extLst>
            </p:cNvPr>
            <p:cNvSpPr/>
            <p:nvPr/>
          </p:nvSpPr>
          <p:spPr>
            <a:xfrm>
              <a:off x="6287558" y="255720"/>
              <a:ext cx="1798403" cy="1798403"/>
            </a:xfrm>
            <a:prstGeom prst="ellipse">
              <a:avLst/>
            </a:prstGeom>
            <a:solidFill>
              <a:srgbClr val="4472C4">
                <a:alpha val="60000"/>
              </a:srgb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8CCCEC6B-9075-4E23-AB6D-A4A7328CB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260" y="710721"/>
              <a:ext cx="680703" cy="59221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2F317AA-6869-4EA5-801A-FE57A3F880DB}"/>
              </a:ext>
            </a:extLst>
          </p:cNvPr>
          <p:cNvSpPr txBox="1"/>
          <p:nvPr/>
        </p:nvSpPr>
        <p:spPr>
          <a:xfrm>
            <a:off x="5503046" y="1739812"/>
            <a:ext cx="2574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Feature Extraction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068888-722A-4B04-BF10-AEEA9453E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381" y="2210206"/>
            <a:ext cx="3710751" cy="23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42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297AFE8-D3D6-4375-A8BD-510FBBD79FF9}"/>
              </a:ext>
            </a:extLst>
          </p:cNvPr>
          <p:cNvGrpSpPr/>
          <p:nvPr/>
        </p:nvGrpSpPr>
        <p:grpSpPr>
          <a:xfrm>
            <a:off x="1185110" y="638740"/>
            <a:ext cx="5308147" cy="5308147"/>
            <a:chOff x="4706352" y="818362"/>
            <a:chExt cx="2610638" cy="26106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E56371-EC7A-4D38-B0BE-432173A3CC42}"/>
                </a:ext>
              </a:extLst>
            </p:cNvPr>
            <p:cNvSpPr/>
            <p:nvPr/>
          </p:nvSpPr>
          <p:spPr>
            <a:xfrm>
              <a:off x="4706352" y="818362"/>
              <a:ext cx="2610638" cy="2610638"/>
            </a:xfrm>
            <a:prstGeom prst="ellipse">
              <a:avLst/>
            </a:prstGeom>
            <a:solidFill>
              <a:srgbClr val="4472C4">
                <a:alpha val="60000"/>
              </a:srgb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39BFE0D-EF99-4867-A1A0-737E6609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7891" y="1331589"/>
              <a:ext cx="1659425" cy="14247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2616AC-591F-45C7-82FF-CD48CB135B07}"/>
              </a:ext>
            </a:extLst>
          </p:cNvPr>
          <p:cNvCxnSpPr>
            <a:cxnSpLocks/>
          </p:cNvCxnSpPr>
          <p:nvPr/>
        </p:nvCxnSpPr>
        <p:spPr>
          <a:xfrm flipV="1">
            <a:off x="6300814" y="2060321"/>
            <a:ext cx="321313" cy="194154"/>
          </a:xfrm>
          <a:prstGeom prst="line">
            <a:avLst/>
          </a:prstGeom>
          <a:ln w="53975" cap="rnd">
            <a:solidFill>
              <a:schemeClr val="bg1"/>
            </a:solidFill>
            <a:bevel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BD70BF-5447-4E5C-A237-8310084F54F7}"/>
              </a:ext>
            </a:extLst>
          </p:cNvPr>
          <p:cNvCxnSpPr>
            <a:cxnSpLocks/>
          </p:cNvCxnSpPr>
          <p:nvPr/>
        </p:nvCxnSpPr>
        <p:spPr>
          <a:xfrm>
            <a:off x="6372179" y="4137950"/>
            <a:ext cx="374552" cy="164740"/>
          </a:xfrm>
          <a:prstGeom prst="line">
            <a:avLst/>
          </a:prstGeom>
          <a:ln w="53975" cap="rnd">
            <a:solidFill>
              <a:schemeClr val="bg1"/>
            </a:solidFill>
            <a:bevel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3" name="Slide Zoom 42">
                <a:extLst>
                  <a:ext uri="{FF2B5EF4-FFF2-40B4-BE49-F238E27FC236}">
                    <a16:creationId xmlns:a16="http://schemas.microsoft.com/office/drawing/2014/main" id="{69CE0A1E-BD0C-450E-8C45-AABA9494A1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6081806"/>
                  </p:ext>
                </p:extLst>
              </p:nvPr>
            </p:nvGraphicFramePr>
            <p:xfrm>
              <a:off x="6746731" y="784156"/>
              <a:ext cx="2322972" cy="2346555"/>
            </p:xfrm>
            <a:graphic>
              <a:graphicData uri="http://schemas.microsoft.com/office/powerpoint/2016/slidezoom">
                <pslz:sldZm>
                  <pslz:sldZmObj sldId="282" cId="701321978">
                    <pslz:zmPr id="{9CB76788-4B5D-434D-AFEC-0FD6285B16CF}" imageType="cover" transitionDur="1000" showBg="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22972" cy="234655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3" name="Slide Zoom 4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9CE0A1E-BD0C-450E-8C45-AABA9494A1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6731" y="784156"/>
                <a:ext cx="2322972" cy="2346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>
                <a:extLst>
                  <a:ext uri="{FF2B5EF4-FFF2-40B4-BE49-F238E27FC236}">
                    <a16:creationId xmlns:a16="http://schemas.microsoft.com/office/drawing/2014/main" id="{EB04E1A8-4D4F-4303-99FD-AC724AAF57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0390608"/>
                  </p:ext>
                </p:extLst>
              </p:nvPr>
            </p:nvGraphicFramePr>
            <p:xfrm>
              <a:off x="6852506" y="3219778"/>
              <a:ext cx="2397268" cy="2403352"/>
            </p:xfrm>
            <a:graphic>
              <a:graphicData uri="http://schemas.microsoft.com/office/powerpoint/2016/slidezoom">
                <pslz:sldZm>
                  <pslz:sldZmObj sldId="284" cId="1340487805">
                    <pslz:zmPr id="{F6C464B6-3CE3-4EC7-8B8C-C1D52A176C39}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97268" cy="240335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B04E1A8-4D4F-4303-99FD-AC724AAF57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2506" y="3219778"/>
                <a:ext cx="2397268" cy="24033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13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2121</TotalTime>
  <Words>964</Words>
  <Application>Microsoft Office PowerPoint</Application>
  <PresentationFormat>Widescreen</PresentationFormat>
  <Paragraphs>105</Paragraphs>
  <Slides>19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Aharoni</vt:lpstr>
      <vt:lpstr>Arial</vt:lpstr>
      <vt:lpstr>Bahnschrift</vt:lpstr>
      <vt:lpstr>Bahnschrift Light</vt:lpstr>
      <vt:lpstr>Calibri</vt:lpstr>
      <vt:lpstr>Calibri Light</vt:lpstr>
      <vt:lpstr>Slack-Lato</vt:lpstr>
      <vt:lpstr>Office Theme</vt:lpstr>
      <vt:lpstr>Coronanxiety: NLP and Machine Learning exploration of mental health subreddits March 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Aydin Jalilov</dc:creator>
  <cp:lastModifiedBy>Aydin Jalilov</cp:lastModifiedBy>
  <cp:revision>116</cp:revision>
  <dcterms:created xsi:type="dcterms:W3CDTF">2020-04-23T19:58:03Z</dcterms:created>
  <dcterms:modified xsi:type="dcterms:W3CDTF">2020-05-26T05:30:46Z</dcterms:modified>
</cp:coreProperties>
</file>